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4" r:id="rId2"/>
    <p:sldId id="256" r:id="rId3"/>
    <p:sldId id="336" r:id="rId4"/>
    <p:sldId id="304" r:id="rId5"/>
    <p:sldId id="322" r:id="rId6"/>
    <p:sldId id="283" r:id="rId7"/>
    <p:sldId id="285" r:id="rId8"/>
    <p:sldId id="325" r:id="rId9"/>
    <p:sldId id="326" r:id="rId10"/>
    <p:sldId id="330" r:id="rId11"/>
    <p:sldId id="329" r:id="rId12"/>
    <p:sldId id="331" r:id="rId13"/>
    <p:sldId id="337" r:id="rId14"/>
    <p:sldId id="339" r:id="rId15"/>
    <p:sldId id="351" r:id="rId16"/>
    <p:sldId id="352" r:id="rId17"/>
    <p:sldId id="349" r:id="rId18"/>
    <p:sldId id="350" r:id="rId19"/>
    <p:sldId id="347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1" autoAdjust="0"/>
    <p:restoredTop sz="94660"/>
  </p:normalViewPr>
  <p:slideViewPr>
    <p:cSldViewPr>
      <p:cViewPr varScale="1">
        <p:scale>
          <a:sx n="83" d="100"/>
          <a:sy n="83" d="100"/>
        </p:scale>
        <p:origin x="113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269A3-43DD-405B-AB7E-1D037BA42E33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0536A-D49E-4181-B840-88DCC818B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01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6D2A2-2281-444C-91AA-696DA04CEDFB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2112F-7A96-4C7A-843B-6B5F9FE31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17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xmlns="" id="{0820862A-3853-5DBA-A078-89380C3C49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xmlns="" id="{872141D1-8FFA-2132-9B33-EE28A2A255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xmlns="" id="{FFEF911C-30CC-B677-FFA3-0F4B69AB9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2436D3F-978A-4162-8A2A-1E987CAC0DA0}" type="slidenum">
              <a:rPr lang="en-US" altLang="en-US" sz="1200">
                <a:latin typeface="Arial" panose="020B0604020202020204" pitchFamily="34" charset="0"/>
              </a:rPr>
              <a:pPr/>
              <a:t>1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679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5B80E-2F6B-4544-98DD-2A37C4F449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49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2112F-7A96-4C7A-843B-6B5F9FE31E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16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2112F-7A96-4C7A-843B-6B5F9FE31E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06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2112F-7A96-4C7A-843B-6B5F9FE31E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32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2112F-7A96-4C7A-843B-6B5F9FE31EF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72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2112F-7A96-4C7A-843B-6B5F9FE31EF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83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7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93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901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0D62512-61FB-41C4-95C3-431ED094F8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8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5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1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6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2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569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8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4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4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84DAC-E186-4228-B098-DDC0CC95F8FC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C026E-18AC-4484-A672-112DFB2CE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6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3.png"/><Relationship Id="rId7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60.png"/><Relationship Id="rId7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1.png"/><Relationship Id="rId4" Type="http://schemas.openxmlformats.org/officeDocument/2006/relationships/image" Target="../media/image52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microsoft.com/office/2007/relationships/media" Target="../media/media2.mp3"/><Relationship Id="rId7" Type="http://schemas.openxmlformats.org/officeDocument/2006/relationships/image" Target="../media/image6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3.gif"/><Relationship Id="rId11" Type="http://schemas.openxmlformats.org/officeDocument/2006/relationships/image" Target="../media/image6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67.png"/><Relationship Id="rId4" Type="http://schemas.openxmlformats.org/officeDocument/2006/relationships/audio" Target="../media/media2.mp3"/><Relationship Id="rId9" Type="http://schemas.openxmlformats.org/officeDocument/2006/relationships/image" Target="../media/image6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18" Type="http://schemas.openxmlformats.org/officeDocument/2006/relationships/image" Target="../media/image16.jp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7" Type="http://schemas.openxmlformats.org/officeDocument/2006/relationships/image" Target="../media/image15.png"/><Relationship Id="rId2" Type="http://schemas.openxmlformats.org/officeDocument/2006/relationships/image" Target="../media/image6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5.svg"/><Relationship Id="rId10" Type="http://schemas.openxmlformats.org/officeDocument/2006/relationships/image" Target="../media/image11.jpeg"/><Relationship Id="rId4" Type="http://schemas.openxmlformats.org/officeDocument/2006/relationships/image" Target="../media/image4.svg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0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0.sv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6.sv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xmlns="" id="{564FBFE8-6C07-5B3F-9E3C-2483B5159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936" y="216099"/>
            <a:ext cx="4901804" cy="72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UBND XÃ EA DRÔNG</a:t>
            </a:r>
          </a:p>
          <a:p>
            <a:pPr algn="ctr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 THCS CHU VĂN AN</a:t>
            </a:r>
            <a:endParaRPr lang="en-US" alt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Rectangle 6">
            <a:extLst>
              <a:ext uri="{FF2B5EF4-FFF2-40B4-BE49-F238E27FC236}">
                <a16:creationId xmlns:a16="http://schemas.microsoft.com/office/drawing/2014/main" xmlns="" id="{2609CAE4-7A81-7484-1C20-878AB7D98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513" y="3958487"/>
            <a:ext cx="519826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iáo</a:t>
            </a:r>
            <a:r>
              <a:rPr lang="en-US" alt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PHAN THỊ THANH HUYỀN</a:t>
            </a:r>
            <a:endParaRPr lang="vi-VN" alt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그룹 15">
            <a:extLst>
              <a:ext uri="{FF2B5EF4-FFF2-40B4-BE49-F238E27FC236}">
                <a16:creationId xmlns:a16="http://schemas.microsoft.com/office/drawing/2014/main" xmlns="" id="{65033C6B-93BD-6A11-CDD7-9C088242AA93}"/>
              </a:ext>
            </a:extLst>
          </p:cNvPr>
          <p:cNvGrpSpPr>
            <a:grpSpLocks/>
          </p:cNvGrpSpPr>
          <p:nvPr/>
        </p:nvGrpSpPr>
        <p:grpSpPr bwMode="auto">
          <a:xfrm>
            <a:off x="307181" y="3926681"/>
            <a:ext cx="871538" cy="819150"/>
            <a:chOff x="9318061" y="2225079"/>
            <a:chExt cx="885616" cy="994842"/>
          </a:xfrm>
        </p:grpSpPr>
        <p:pic>
          <p:nvPicPr>
            <p:cNvPr id="32791" name="Picture 2">
              <a:extLst>
                <a:ext uri="{FF2B5EF4-FFF2-40B4-BE49-F238E27FC236}">
                  <a16:creationId xmlns:a16="http://schemas.microsoft.com/office/drawing/2014/main" xmlns="" id="{404CD9AD-2B44-5FFE-0984-2AE2A36A1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061" y="2225079"/>
              <a:ext cx="885616" cy="994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타원 12">
              <a:extLst>
                <a:ext uri="{FF2B5EF4-FFF2-40B4-BE49-F238E27FC236}">
                  <a16:creationId xmlns:a16="http://schemas.microsoft.com/office/drawing/2014/main" xmlns="" id="{DBD92DDC-42AA-47FA-8C69-3955FD140286}"/>
                </a:ext>
              </a:extLst>
            </p:cNvPr>
            <p:cNvSpPr/>
            <p:nvPr/>
          </p:nvSpPr>
          <p:spPr>
            <a:xfrm>
              <a:off x="9626575" y="2593807"/>
              <a:ext cx="162121" cy="16195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14337">
                <a:defRPr/>
              </a:pPr>
              <a:endParaRPr lang="ko-KR" altLang="en-US" sz="1013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1108FE0-EDB1-D6E2-9AD4-753EC769D3FA}"/>
              </a:ext>
            </a:extLst>
          </p:cNvPr>
          <p:cNvGrpSpPr>
            <a:grpSpLocks/>
          </p:cNvGrpSpPr>
          <p:nvPr/>
        </p:nvGrpSpPr>
        <p:grpSpPr bwMode="auto">
          <a:xfrm>
            <a:off x="8035220" y="2145911"/>
            <a:ext cx="810816" cy="910829"/>
            <a:chOff x="739209" y="2971800"/>
            <a:chExt cx="1081570" cy="1214963"/>
          </a:xfrm>
        </p:grpSpPr>
        <p:pic>
          <p:nvPicPr>
            <p:cNvPr id="32789" name="Picture 40">
              <a:extLst>
                <a:ext uri="{FF2B5EF4-FFF2-40B4-BE49-F238E27FC236}">
                  <a16:creationId xmlns:a16="http://schemas.microsoft.com/office/drawing/2014/main" xmlns="" id="{20D124EC-0C94-592A-9CE4-9C3F4508D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09" y="2971800"/>
              <a:ext cx="1081570" cy="121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타원 12">
              <a:extLst>
                <a:ext uri="{FF2B5EF4-FFF2-40B4-BE49-F238E27FC236}">
                  <a16:creationId xmlns:a16="http://schemas.microsoft.com/office/drawing/2014/main" xmlns="" id="{71A00045-B913-4D44-91F1-3B4CF6262BB9}"/>
                </a:ext>
              </a:extLst>
            </p:cNvPr>
            <p:cNvSpPr/>
            <p:nvPr/>
          </p:nvSpPr>
          <p:spPr>
            <a:xfrm>
              <a:off x="1082262" y="3429198"/>
              <a:ext cx="212820" cy="1778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14337">
                <a:defRPr/>
              </a:pPr>
              <a:endParaRPr lang="ko-KR" altLang="en-US" sz="1013">
                <a:solidFill>
                  <a:prstClr val="white"/>
                </a:solidFill>
              </a:endParaRPr>
            </a:p>
          </p:txBody>
        </p:sp>
      </p:grpSp>
      <p:sp>
        <p:nvSpPr>
          <p:cNvPr id="32775" name="AutoShape 2" descr="Hình Nền Powerpoint Đơn Giản, 3D, Tinh Tế &quot; QUÁ ĐẸP&quot;">
            <a:extLst>
              <a:ext uri="{FF2B5EF4-FFF2-40B4-BE49-F238E27FC236}">
                <a16:creationId xmlns:a16="http://schemas.microsoft.com/office/drawing/2014/main" xmlns="" id="{0B6F82E1-B2CE-483E-B004-C21B8DFCF2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b="0">
              <a:latin typeface="Times New Roman" panose="02020603050405020304" pitchFamily="18" charset="0"/>
            </a:endParaRPr>
          </a:p>
        </p:txBody>
      </p:sp>
      <p:sp>
        <p:nvSpPr>
          <p:cNvPr id="32788" name="Rectangle 14">
            <a:extLst>
              <a:ext uri="{FF2B5EF4-FFF2-40B4-BE49-F238E27FC236}">
                <a16:creationId xmlns:a16="http://schemas.microsoft.com/office/drawing/2014/main" xmlns="" id="{34A8C9F4-54E3-99E5-69C3-AC2A5321D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" y="1058466"/>
            <a:ext cx="9043988" cy="268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QUÝ THẦY CÔ GIÁO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CHUYÊN ĐỀ</a:t>
            </a:r>
            <a:endParaRPr lang="vi-VN" altLang="en-US" sz="375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 </a:t>
            </a:r>
            <a:r>
              <a:rPr lang="vi-VN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vi-VN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en-US" sz="37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2" name="Picture 5" descr="blumenpflanzen111[1]">
            <a:extLst>
              <a:ext uri="{FF2B5EF4-FFF2-40B4-BE49-F238E27FC236}">
                <a16:creationId xmlns:a16="http://schemas.microsoft.com/office/drawing/2014/main" xmlns="" id="{AA00DDAD-C59C-0BCD-19EE-F7593A8E18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1437"/>
            <a:ext cx="1024247" cy="122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15">
            <a:extLst>
              <a:ext uri="{FF2B5EF4-FFF2-40B4-BE49-F238E27FC236}">
                <a16:creationId xmlns:a16="http://schemas.microsoft.com/office/drawing/2014/main" xmlns="" id="{03A3990D-BB63-37F0-6907-38BFBEEE63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19" y="151210"/>
            <a:ext cx="1024247" cy="115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904143" y="858118"/>
            <a:ext cx="155901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6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599" y="2988125"/>
            <a:ext cx="3489460" cy="68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66" y="2316882"/>
            <a:ext cx="3902159" cy="189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625" y="1138843"/>
            <a:ext cx="4091570" cy="14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314" y="1189111"/>
            <a:ext cx="2967426" cy="74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823" y="569140"/>
            <a:ext cx="2570129" cy="81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32" y="819915"/>
            <a:ext cx="4009954" cy="117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3" y="1529953"/>
            <a:ext cx="2037314" cy="128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46050" y="60114"/>
            <a:ext cx="4335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CÁCH TIẾN HÀNH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0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476" y="-20672"/>
            <a:ext cx="9146476" cy="516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20C540-3FF5-CCB1-3A01-D74116A183F6}"/>
              </a:ext>
            </a:extLst>
          </p:cNvPr>
          <p:cNvSpPr txBox="1"/>
          <p:nvPr/>
        </p:nvSpPr>
        <p:spPr>
          <a:xfrm>
            <a:off x="1905000" y="285750"/>
            <a:ext cx="58914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vi-VN" altLang="en-US" sz="2400" b="1" dirty="0">
                <a:solidFill>
                  <a:srgbClr val="FF0000"/>
                </a:solidFill>
                <a:latin typeface="+mj-lt"/>
                <a:ea typeface="Segoe UI Black" panose="020B0A02040204020203" pitchFamily="34" charset="0"/>
                <a:cs typeface="Segoe UI Black" panose="020B0A02040204020203" pitchFamily="34" charset="0"/>
              </a:rPr>
              <a:t>VÒNG 2: NHÓM MẢNH GHÉP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8F070A5B-92E2-38F8-E30D-0C07B2539C15}"/>
              </a:ext>
            </a:extLst>
          </p:cNvPr>
          <p:cNvSpPr/>
          <p:nvPr/>
        </p:nvSpPr>
        <p:spPr>
          <a:xfrm>
            <a:off x="1474849" y="1296162"/>
            <a:ext cx="1301301" cy="130130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1350">
              <a:ln>
                <a:solidFill>
                  <a:schemeClr val="tx1"/>
                </a:solidFill>
              </a:ln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DA8EC66D-887A-1BE4-6B83-90E5FA7D63D2}"/>
              </a:ext>
            </a:extLst>
          </p:cNvPr>
          <p:cNvSpPr/>
          <p:nvPr/>
        </p:nvSpPr>
        <p:spPr>
          <a:xfrm>
            <a:off x="1484577" y="3220564"/>
            <a:ext cx="1301301" cy="130130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1350">
              <a:ln>
                <a:solidFill>
                  <a:schemeClr val="tx1"/>
                </a:solidFill>
              </a:ln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9365BF9-2F1A-797A-EBCD-877765097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135" y="1177234"/>
            <a:ext cx="361981" cy="4740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E1471CA-1746-3AB3-CC9C-F0641EB444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965221" y="2253421"/>
            <a:ext cx="366059" cy="479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07C2C4E-0FF6-B546-A8A4-BF2D3E335D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1491553" y="1409697"/>
            <a:ext cx="361981" cy="4740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CF8F33A-6B47-4847-EE4A-C6B11AEF0D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2473161" y="1409697"/>
            <a:ext cx="361981" cy="4740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6C9812C6-3B13-24FB-8454-5F3A3E793E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 flipH="1" flipV="1">
            <a:off x="2445896" y="2001614"/>
            <a:ext cx="366059" cy="4794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7A40B69E-DE91-8F43-E1D1-F3B121D3B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 flipH="1" flipV="1">
            <a:off x="1487691" y="2001614"/>
            <a:ext cx="366059" cy="4794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97F579E-8E42-19C3-D05C-BEF7CFB70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134" y="3084059"/>
            <a:ext cx="361981" cy="4740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8609FA0-2676-72DA-ED39-EEFA5055F4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965221" y="4160246"/>
            <a:ext cx="366059" cy="4794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D72ACD0-9432-CE6C-828E-9EEFA7CD8E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1491553" y="3316521"/>
            <a:ext cx="361981" cy="4740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7D8C9114-C86F-07E1-5920-6D8DA9B92A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2473160" y="3316521"/>
            <a:ext cx="361981" cy="4740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00C51310-D115-3235-6D64-6685C892D9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 flipH="1" flipV="1">
            <a:off x="2445896" y="3908439"/>
            <a:ext cx="366059" cy="47944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89BA5629-64C5-4561-212D-A4D7B6D3FE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 flipH="1" flipV="1">
            <a:off x="1487690" y="3908439"/>
            <a:ext cx="366059" cy="4794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6567DE1-F314-B680-EFF8-F97C1210DFFB}"/>
              </a:ext>
            </a:extLst>
          </p:cNvPr>
          <p:cNvSpPr txBox="1"/>
          <p:nvPr/>
        </p:nvSpPr>
        <p:spPr>
          <a:xfrm>
            <a:off x="1860623" y="1770144"/>
            <a:ext cx="54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latin typeface="+mj-lt"/>
              </a:rPr>
              <a:t>N1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92C847F-FE09-0C1B-439B-14E597A4EB92}"/>
              </a:ext>
            </a:extLst>
          </p:cNvPr>
          <p:cNvSpPr txBox="1"/>
          <p:nvPr/>
        </p:nvSpPr>
        <p:spPr>
          <a:xfrm>
            <a:off x="1860622" y="3676969"/>
            <a:ext cx="54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latin typeface="+mj-lt"/>
              </a:rPr>
              <a:t>N</a:t>
            </a:r>
            <a:r>
              <a:rPr lang="en-US" sz="2400" b="1" dirty="0">
                <a:latin typeface="+mj-lt"/>
              </a:rPr>
              <a:t>2</a:t>
            </a:r>
            <a:endParaRPr lang="x-none" sz="2400" b="1" dirty="0">
              <a:latin typeface="+mj-lt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CD73AA1C-C7DB-6A61-FE11-D870156BD544}"/>
              </a:ext>
            </a:extLst>
          </p:cNvPr>
          <p:cNvSpPr/>
          <p:nvPr/>
        </p:nvSpPr>
        <p:spPr>
          <a:xfrm>
            <a:off x="3922978" y="1313739"/>
            <a:ext cx="1301301" cy="130130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1350">
              <a:ln>
                <a:solidFill>
                  <a:schemeClr val="tx1"/>
                </a:solidFill>
              </a:ln>
              <a:latin typeface="+mj-lt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DD263C13-F40C-512A-0B06-7E94F0DF27F6}"/>
              </a:ext>
            </a:extLst>
          </p:cNvPr>
          <p:cNvSpPr/>
          <p:nvPr/>
        </p:nvSpPr>
        <p:spPr>
          <a:xfrm>
            <a:off x="3922977" y="3220564"/>
            <a:ext cx="1301301" cy="130130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1350">
              <a:ln>
                <a:solidFill>
                  <a:schemeClr val="tx1"/>
                </a:solidFill>
              </a:ln>
              <a:latin typeface="+mj-lt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422DAE87-7F46-2DD1-8AD4-D707DAE414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35" y="1177234"/>
            <a:ext cx="361981" cy="4740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3CB73295-D4A7-F8D8-8565-515EA3438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403621" y="2253421"/>
            <a:ext cx="366059" cy="4794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85DA91EA-DC1C-1CEA-2FE1-63B31800D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3929953" y="1409697"/>
            <a:ext cx="361981" cy="4740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CA90D391-9C68-D6DA-D9EC-6A01B27EC7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4911561" y="1409697"/>
            <a:ext cx="361981" cy="4740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0DA15957-073B-43E5-D038-DB52F5DB89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 flipH="1" flipV="1">
            <a:off x="4884296" y="2001614"/>
            <a:ext cx="366059" cy="47944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E7A54C13-9216-9C1D-09A1-9F77DD743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 flipH="1" flipV="1">
            <a:off x="3926091" y="2001614"/>
            <a:ext cx="366059" cy="4794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EC138859-EC28-F028-B144-65B529193E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34" y="3084059"/>
            <a:ext cx="361981" cy="47409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A227CE09-98F1-4183-EE62-966AC17E24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4403620" y="4160246"/>
            <a:ext cx="366059" cy="47944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C26B1988-0BFC-E67C-979A-61E39D0853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3929952" y="3316521"/>
            <a:ext cx="361981" cy="4740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F5E9437B-1615-58F7-13C7-61712E70E0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4911560" y="3316521"/>
            <a:ext cx="361981" cy="4740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526A8054-ED51-7B06-B75E-ECE57C6796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 flipH="1" flipV="1">
            <a:off x="4884295" y="3908439"/>
            <a:ext cx="366059" cy="47944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AD8A9561-5B11-6D96-6613-1781D5DC83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 flipH="1" flipV="1">
            <a:off x="3926090" y="3908439"/>
            <a:ext cx="366059" cy="47944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464DD5C2-9C52-D448-85CE-6A8988C4A51C}"/>
              </a:ext>
            </a:extLst>
          </p:cNvPr>
          <p:cNvSpPr txBox="1"/>
          <p:nvPr/>
        </p:nvSpPr>
        <p:spPr>
          <a:xfrm>
            <a:off x="4299022" y="1770144"/>
            <a:ext cx="54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latin typeface="+mj-lt"/>
              </a:rPr>
              <a:t>N</a:t>
            </a:r>
            <a:r>
              <a:rPr lang="en-US" sz="2400" b="1" dirty="0">
                <a:latin typeface="+mj-lt"/>
              </a:rPr>
              <a:t>3</a:t>
            </a:r>
            <a:endParaRPr lang="x-none" sz="2400" b="1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EA2B049-F958-58F8-A5E3-BC30D6BDC9F2}"/>
              </a:ext>
            </a:extLst>
          </p:cNvPr>
          <p:cNvSpPr txBox="1"/>
          <p:nvPr/>
        </p:nvSpPr>
        <p:spPr>
          <a:xfrm>
            <a:off x="4299022" y="3676969"/>
            <a:ext cx="54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latin typeface="+mj-lt"/>
              </a:rPr>
              <a:t>N</a:t>
            </a:r>
            <a:r>
              <a:rPr lang="en-US" sz="2400" b="1" dirty="0">
                <a:latin typeface="+mj-lt"/>
              </a:rPr>
              <a:t>4</a:t>
            </a:r>
            <a:endParaRPr lang="x-none" sz="2400" b="1" dirty="0">
              <a:latin typeface="+mj-lt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F6EFAC11-69B7-A689-FFE9-21651F068A0D}"/>
              </a:ext>
            </a:extLst>
          </p:cNvPr>
          <p:cNvSpPr/>
          <p:nvPr/>
        </p:nvSpPr>
        <p:spPr>
          <a:xfrm>
            <a:off x="6383241" y="1313739"/>
            <a:ext cx="1301301" cy="130130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1350">
              <a:ln>
                <a:solidFill>
                  <a:schemeClr val="tx1"/>
                </a:solidFill>
              </a:ln>
              <a:latin typeface="+mj-lt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E1B09C4C-24F9-9C3A-9C88-657F4E857543}"/>
              </a:ext>
            </a:extLst>
          </p:cNvPr>
          <p:cNvSpPr/>
          <p:nvPr/>
        </p:nvSpPr>
        <p:spPr>
          <a:xfrm>
            <a:off x="6383240" y="3220564"/>
            <a:ext cx="1301301" cy="1301301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1350">
              <a:ln>
                <a:solidFill>
                  <a:schemeClr val="tx1"/>
                </a:solidFill>
              </a:ln>
              <a:latin typeface="+mj-lt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42623C9F-6D46-6D57-EA7C-5EF2EF77E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797" y="1177234"/>
            <a:ext cx="361981" cy="4740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D4CB959F-D70E-30FC-445C-928487B85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6863884" y="2253421"/>
            <a:ext cx="366059" cy="47944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4E4D15FE-CFA3-1DF8-D714-6DEC62636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6390216" y="1409697"/>
            <a:ext cx="361981" cy="47409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99C5B33E-63FA-DA5A-32DF-FACE2D260F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7371823" y="1409697"/>
            <a:ext cx="361981" cy="4740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60398E7E-3ACE-7C97-473A-ECF1E73E02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 flipH="1" flipV="1">
            <a:off x="7344559" y="2001614"/>
            <a:ext cx="366059" cy="47944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5F667364-868D-AB1E-47CD-0931ED918F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 flipH="1" flipV="1">
            <a:off x="6386354" y="2001614"/>
            <a:ext cx="366059" cy="47944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739A5533-C90A-4CB4-FF96-08D5E875F9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797" y="3084059"/>
            <a:ext cx="361981" cy="47409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7737BC13-1AB1-5E09-DA8D-3BB31709A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6863883" y="4160246"/>
            <a:ext cx="366059" cy="47944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7A3B78B-D1FC-0B0D-9660-B69EB65ABD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6390215" y="3316521"/>
            <a:ext cx="361981" cy="47409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8354179B-0CC3-DE83-5E79-5D99033F39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7371823" y="3316521"/>
            <a:ext cx="361981" cy="47409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DD1A72F7-06D1-7280-D8D8-4A6C56FF2A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 flipH="1" flipV="1">
            <a:off x="7344558" y="3908439"/>
            <a:ext cx="366059" cy="47944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="" xmlns:a16="http://schemas.microsoft.com/office/drawing/2014/main" id="{6CEA6024-4ACA-32C9-9D0E-3578E23CA3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 flipH="1" flipV="1">
            <a:off x="6386353" y="3908439"/>
            <a:ext cx="366059" cy="47944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052DB223-5280-BA99-8057-6443A9189078}"/>
              </a:ext>
            </a:extLst>
          </p:cNvPr>
          <p:cNvSpPr txBox="1"/>
          <p:nvPr/>
        </p:nvSpPr>
        <p:spPr>
          <a:xfrm>
            <a:off x="6759285" y="1770144"/>
            <a:ext cx="54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latin typeface="+mj-lt"/>
              </a:rPr>
              <a:t>N</a:t>
            </a:r>
            <a:r>
              <a:rPr lang="en-US" sz="2400" b="1" dirty="0">
                <a:latin typeface="+mj-lt"/>
              </a:rPr>
              <a:t>5</a:t>
            </a:r>
            <a:endParaRPr lang="x-none" sz="2400" b="1" dirty="0"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7F66AC69-4689-AB3C-2E39-E42B4E403902}"/>
              </a:ext>
            </a:extLst>
          </p:cNvPr>
          <p:cNvSpPr txBox="1"/>
          <p:nvPr/>
        </p:nvSpPr>
        <p:spPr>
          <a:xfrm>
            <a:off x="6759284" y="3676969"/>
            <a:ext cx="541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latin typeface="+mj-lt"/>
              </a:rPr>
              <a:t>N</a:t>
            </a:r>
            <a:r>
              <a:rPr lang="en-US" sz="2400" b="1" dirty="0">
                <a:latin typeface="+mj-lt"/>
              </a:rPr>
              <a:t>6</a:t>
            </a:r>
            <a:endParaRPr lang="x-none" sz="2400" b="1" dirty="0">
              <a:latin typeface="+mj-lt"/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="" xmlns:a16="http://schemas.microsoft.com/office/drawing/2014/main" id="{4E4DCB5B-F4EB-4D63-57B7-58CA6628B0A6}"/>
              </a:ext>
            </a:extLst>
          </p:cNvPr>
          <p:cNvCxnSpPr>
            <a:cxnSpLocks/>
          </p:cNvCxnSpPr>
          <p:nvPr/>
        </p:nvCxnSpPr>
        <p:spPr>
          <a:xfrm>
            <a:off x="2065372" y="2642438"/>
            <a:ext cx="0" cy="41768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="" xmlns:a16="http://schemas.microsoft.com/office/drawing/2014/main" id="{0319DC45-78C7-C4EF-421A-A4CB827FF1DD}"/>
              </a:ext>
            </a:extLst>
          </p:cNvPr>
          <p:cNvCxnSpPr>
            <a:cxnSpLocks/>
          </p:cNvCxnSpPr>
          <p:nvPr/>
        </p:nvCxnSpPr>
        <p:spPr>
          <a:xfrm flipV="1">
            <a:off x="2281497" y="2603973"/>
            <a:ext cx="0" cy="43197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="" xmlns:a16="http://schemas.microsoft.com/office/drawing/2014/main" id="{316CF441-A57D-8EAD-408A-FCDF87FD5E6C}"/>
              </a:ext>
            </a:extLst>
          </p:cNvPr>
          <p:cNvCxnSpPr>
            <a:cxnSpLocks/>
          </p:cNvCxnSpPr>
          <p:nvPr/>
        </p:nvCxnSpPr>
        <p:spPr>
          <a:xfrm>
            <a:off x="7184701" y="2666370"/>
            <a:ext cx="0" cy="41768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="" xmlns:a16="http://schemas.microsoft.com/office/drawing/2014/main" id="{8D684560-BC53-0E68-FCF6-2537115E79BA}"/>
              </a:ext>
            </a:extLst>
          </p:cNvPr>
          <p:cNvCxnSpPr>
            <a:cxnSpLocks/>
          </p:cNvCxnSpPr>
          <p:nvPr/>
        </p:nvCxnSpPr>
        <p:spPr>
          <a:xfrm flipV="1">
            <a:off x="6988826" y="2627906"/>
            <a:ext cx="0" cy="43197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="" xmlns:a16="http://schemas.microsoft.com/office/drawing/2014/main" id="{66F5C891-A98D-4AD2-D94F-7079912E2C80}"/>
              </a:ext>
            </a:extLst>
          </p:cNvPr>
          <p:cNvCxnSpPr>
            <a:cxnSpLocks/>
          </p:cNvCxnSpPr>
          <p:nvPr/>
        </p:nvCxnSpPr>
        <p:spPr>
          <a:xfrm>
            <a:off x="4508275" y="2666370"/>
            <a:ext cx="0" cy="417689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="" xmlns:a16="http://schemas.microsoft.com/office/drawing/2014/main" id="{1C488133-DB86-6801-4641-B5BE4338FF2C}"/>
              </a:ext>
            </a:extLst>
          </p:cNvPr>
          <p:cNvCxnSpPr>
            <a:cxnSpLocks/>
          </p:cNvCxnSpPr>
          <p:nvPr/>
        </p:nvCxnSpPr>
        <p:spPr>
          <a:xfrm flipV="1">
            <a:off x="4724400" y="2627906"/>
            <a:ext cx="0" cy="43197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64FDF026-1C89-D4B7-2E41-5E67716D529A}"/>
              </a:ext>
            </a:extLst>
          </p:cNvPr>
          <p:cNvSpPr txBox="1"/>
          <p:nvPr/>
        </p:nvSpPr>
        <p:spPr>
          <a:xfrm>
            <a:off x="3259735" y="735850"/>
            <a:ext cx="362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/>
              <a:t>Bước </a:t>
            </a:r>
            <a:r>
              <a:rPr lang="vi-VN" b="1" dirty="0" smtClean="0"/>
              <a:t>1</a:t>
            </a:r>
            <a:r>
              <a:rPr lang="en-US" b="1" dirty="0" smtClean="0"/>
              <a:t>.</a:t>
            </a:r>
            <a:r>
              <a:rPr lang="vi-VN" b="1" dirty="0" smtClean="0"/>
              <a:t> </a:t>
            </a:r>
            <a:r>
              <a:rPr lang="en-US" b="1" dirty="0" err="1" smtClean="0"/>
              <a:t>Hình</a:t>
            </a:r>
            <a:r>
              <a:rPr lang="en-US" b="1" dirty="0" smtClean="0"/>
              <a:t> </a:t>
            </a:r>
            <a:r>
              <a:rPr lang="en-US" b="1" dirty="0" err="1" smtClean="0"/>
              <a:t>thành</a:t>
            </a:r>
            <a:r>
              <a:rPr lang="en-US" b="1" dirty="0" smtClean="0"/>
              <a:t> </a:t>
            </a:r>
            <a:r>
              <a:rPr lang="en-US" b="1" dirty="0" err="1" smtClean="0"/>
              <a:t>nhóm</a:t>
            </a:r>
            <a:r>
              <a:rPr lang="en-US" b="1" dirty="0" smtClean="0"/>
              <a:t> </a:t>
            </a:r>
            <a:r>
              <a:rPr lang="en-US" b="1" dirty="0" err="1" smtClean="0"/>
              <a:t>mới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6914E-6 L 1.38889E-6 0.25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09877E-6 L -0.00191 0.16111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056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46914E-6 L 2.77778E-7 0.25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40741E-7 L -0.00018 -0.25494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747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9.87654E-7 L 0.00191 -0.16111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8056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-0.00278 -0.25494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2747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8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9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9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46914E-6 L -4.72222E-6 0.25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09877E-6 L -0.00173 0.16111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8056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46914E-6 L 4.16667E-6 0.25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00017 -0.25494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747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9.87654E-7 L 0.00174 -0.16111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8056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7.40741E-7 L -0.00277 -0.25494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2747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0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2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2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46914E-6 L -2.77778E-6 0.25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09877E-6 L -0.00174 0.16111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8056"/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46914E-6 L -2.77778E-7 0.25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2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-0.00018 -0.25494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747"/>
                                    </p:animMotion>
                                  </p:childTnLst>
                                </p:cTn>
                              </p:par>
                              <p:par>
                                <p:cTn id="2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87654E-7 L 0.00174 -0.16111 " pathEditMode="relative" rAng="0" ptsTypes="AA">
                                      <p:cBhvr>
                                        <p:cTn id="22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8056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00278 -0.25494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12747"/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2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23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24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4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1" grpId="0"/>
      <p:bldP spid="22" grpId="0"/>
      <p:bldP spid="23" grpId="0" animBg="1"/>
      <p:bldP spid="24" grpId="0" animBg="1"/>
      <p:bldP spid="37" grpId="0"/>
      <p:bldP spid="38" grpId="0"/>
      <p:bldP spid="39" grpId="0" animBg="1"/>
      <p:bldP spid="40" grpId="0" animBg="1"/>
      <p:bldP spid="5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942" y="3563542"/>
            <a:ext cx="4070010" cy="157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99" y="3418275"/>
            <a:ext cx="3983776" cy="98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599" y="2988125"/>
            <a:ext cx="3489460" cy="68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66" y="2316882"/>
            <a:ext cx="3902159" cy="189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625" y="1138843"/>
            <a:ext cx="4091570" cy="14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314" y="1189111"/>
            <a:ext cx="2967426" cy="74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823" y="569140"/>
            <a:ext cx="2570129" cy="81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32" y="819915"/>
            <a:ext cx="4009954" cy="117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3" y="1529953"/>
            <a:ext cx="2037314" cy="128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46050" y="60114"/>
            <a:ext cx="4335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CÁCH TIẾN HÀNH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9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72222" y="57150"/>
            <a:ext cx="7233577" cy="98187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1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indent="457200" algn="ctr">
              <a:spcBef>
                <a:spcPts val="300"/>
              </a:spcBef>
              <a:spcAft>
                <a:spcPts val="300"/>
              </a:spcAft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QUY TRÌNH THIẾT KẾ BÀI HỌC SỬ DỤNG </a:t>
            </a:r>
          </a:p>
          <a:p>
            <a:pPr indent="457200" algn="ctr">
              <a:spcBef>
                <a:spcPts val="300"/>
              </a:spcBef>
              <a:spcAft>
                <a:spcPts val="300"/>
              </a:spcAft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KỸ THUẬT MẢNH GHÉP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en-US" sz="2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6719" y="1939234"/>
            <a:ext cx="1483314" cy="2713353"/>
          </a:xfrm>
          <a:prstGeom prst="roundRect">
            <a:avLst/>
          </a:prstGeom>
          <a:solidFill>
            <a:srgbClr val="B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mảnh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ghép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86600" y="1939234"/>
            <a:ext cx="1539851" cy="269868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4.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>
            <a:stCxn id="5" idx="2"/>
            <a:endCxn id="7" idx="0"/>
          </p:cNvCxnSpPr>
          <p:nvPr/>
        </p:nvCxnSpPr>
        <p:spPr>
          <a:xfrm flipH="1">
            <a:off x="1168376" y="1039021"/>
            <a:ext cx="3520635" cy="900213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2"/>
            <a:endCxn id="6" idx="0"/>
          </p:cNvCxnSpPr>
          <p:nvPr/>
        </p:nvCxnSpPr>
        <p:spPr>
          <a:xfrm>
            <a:off x="4689011" y="1039021"/>
            <a:ext cx="879165" cy="900213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2"/>
            <a:endCxn id="10" idx="0"/>
          </p:cNvCxnSpPr>
          <p:nvPr/>
        </p:nvCxnSpPr>
        <p:spPr>
          <a:xfrm>
            <a:off x="4689011" y="1039021"/>
            <a:ext cx="3167515" cy="900213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2"/>
            <a:endCxn id="20" idx="0"/>
          </p:cNvCxnSpPr>
          <p:nvPr/>
        </p:nvCxnSpPr>
        <p:spPr>
          <a:xfrm flipH="1">
            <a:off x="3269619" y="1039021"/>
            <a:ext cx="1419392" cy="900213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489486" y="1939234"/>
            <a:ext cx="1560265" cy="271335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mảnh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ghép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29204" y="1939234"/>
            <a:ext cx="1877943" cy="2716978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trực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0387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0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 Diagonal Corner Rectangle 36"/>
          <p:cNvSpPr/>
          <p:nvPr/>
        </p:nvSpPr>
        <p:spPr>
          <a:xfrm>
            <a:off x="2273215" y="67468"/>
            <a:ext cx="4661580" cy="369958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80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KỸ THUẬT MẢNH GHÉP</a:t>
            </a:r>
            <a:endParaRPr lang="en-US" b="1" dirty="0">
              <a:ln w="18000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37292" y="437426"/>
            <a:ext cx="8097108" cy="4706074"/>
            <a:chOff x="793376" y="514350"/>
            <a:chExt cx="7766854" cy="4620608"/>
          </a:xfrm>
        </p:grpSpPr>
        <p:grpSp>
          <p:nvGrpSpPr>
            <p:cNvPr id="50" name="Group 49"/>
            <p:cNvGrpSpPr/>
            <p:nvPr/>
          </p:nvGrpSpPr>
          <p:grpSpPr>
            <a:xfrm>
              <a:off x="793376" y="514350"/>
              <a:ext cx="7615738" cy="4620608"/>
              <a:chOff x="1336894" y="1670558"/>
              <a:chExt cx="6464867" cy="4268867"/>
            </a:xfrm>
            <a:solidFill>
              <a:schemeClr val="tx2">
                <a:lumMod val="10000"/>
              </a:schemeClr>
            </a:solidFill>
            <a:effectLst>
              <a:outerShdw blurRad="50800" dist="38100" algn="l" rotWithShape="0">
                <a:schemeClr val="tx1">
                  <a:lumMod val="95000"/>
                  <a:alpha val="40000"/>
                </a:schemeClr>
              </a:outerShdw>
            </a:effectLst>
          </p:grpSpPr>
          <p:sp>
            <p:nvSpPr>
              <p:cNvPr id="51" name="Round Same Side Corner Rectangle 50"/>
              <p:cNvSpPr/>
              <p:nvPr/>
            </p:nvSpPr>
            <p:spPr>
              <a:xfrm rot="16200000">
                <a:off x="801513" y="2247129"/>
                <a:ext cx="4159446" cy="3088684"/>
              </a:xfrm>
              <a:prstGeom prst="round2SameRect">
                <a:avLst>
                  <a:gd name="adj1" fmla="val 8661"/>
                  <a:gd name="adj2" fmla="val 0"/>
                </a:avLst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52" name="Round Same Side Corner Rectangle 51"/>
              <p:cNvSpPr/>
              <p:nvPr/>
            </p:nvSpPr>
            <p:spPr>
              <a:xfrm rot="5400000">
                <a:off x="4183360" y="2249042"/>
                <a:ext cx="4159446" cy="3077356"/>
              </a:xfrm>
              <a:prstGeom prst="round2SameRect">
                <a:avLst>
                  <a:gd name="adj1" fmla="val 6501"/>
                  <a:gd name="adj2" fmla="val 0"/>
                </a:avLst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4425579" y="1670558"/>
                <a:ext cx="294796" cy="4268867"/>
              </a:xfrm>
              <a:prstGeom prst="roundRect">
                <a:avLst>
                  <a:gd name="adj" fmla="val 14881"/>
                </a:avLst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</p:grpSp>
        <p:grpSp>
          <p:nvGrpSpPr>
            <p:cNvPr id="54" name="Nhóm 7"/>
            <p:cNvGrpSpPr/>
            <p:nvPr/>
          </p:nvGrpSpPr>
          <p:grpSpPr>
            <a:xfrm>
              <a:off x="896804" y="845595"/>
              <a:ext cx="3836894" cy="3919865"/>
              <a:chOff x="768350" y="1706075"/>
              <a:chExt cx="3513138" cy="4526238"/>
            </a:xfrm>
            <a:solidFill>
              <a:schemeClr val="accent3">
                <a:lumMod val="20000"/>
                <a:lumOff val="80000"/>
              </a:schemeClr>
            </a:solidFill>
          </p:grpSpPr>
          <p:grpSp>
            <p:nvGrpSpPr>
              <p:cNvPr id="55" name="Nhóm 1"/>
              <p:cNvGrpSpPr/>
              <p:nvPr/>
            </p:nvGrpSpPr>
            <p:grpSpPr>
              <a:xfrm>
                <a:off x="781048" y="1706075"/>
                <a:ext cx="3500440" cy="4526238"/>
                <a:chOff x="781048" y="1706075"/>
                <a:chExt cx="3500440" cy="4526238"/>
              </a:xfrm>
              <a:grpFill/>
            </p:grpSpPr>
            <p:sp>
              <p:nvSpPr>
                <p:cNvPr id="57" name="AutoShape 5"/>
                <p:cNvSpPr>
                  <a:spLocks noChangeArrowheads="1"/>
                </p:cNvSpPr>
                <p:nvPr/>
              </p:nvSpPr>
              <p:spPr bwMode="ltGray">
                <a:xfrm>
                  <a:off x="781048" y="1713796"/>
                  <a:ext cx="3500440" cy="4518517"/>
                </a:xfrm>
                <a:prstGeom prst="roundRect">
                  <a:avLst>
                    <a:gd name="adj" fmla="val 4134"/>
                  </a:avLst>
                </a:prstGeom>
                <a:grpFill/>
                <a:ln w="12700" algn="ctr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blurRad="50800" dist="38100" dir="10800000" algn="r" rotWithShape="0">
                    <a:schemeClr val="tx1">
                      <a:lumMod val="95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35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8" name="AutoShape 5"/>
                <p:cNvSpPr>
                  <a:spLocks noChangeArrowheads="1"/>
                </p:cNvSpPr>
                <p:nvPr/>
              </p:nvSpPr>
              <p:spPr bwMode="ltGray">
                <a:xfrm>
                  <a:off x="857248" y="1713244"/>
                  <a:ext cx="3424240" cy="4518517"/>
                </a:xfrm>
                <a:prstGeom prst="roundRect">
                  <a:avLst>
                    <a:gd name="adj" fmla="val 4134"/>
                  </a:avLst>
                </a:prstGeom>
                <a:grpFill/>
                <a:ln w="12700" algn="ctr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blurRad="50800" dist="38100" dir="10800000" algn="r" rotWithShape="0">
                    <a:schemeClr val="tx1">
                      <a:lumMod val="95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35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9" name="AutoShape 5"/>
                <p:cNvSpPr>
                  <a:spLocks noChangeArrowheads="1"/>
                </p:cNvSpPr>
                <p:nvPr/>
              </p:nvSpPr>
              <p:spPr bwMode="ltGray">
                <a:xfrm>
                  <a:off x="928688" y="1706075"/>
                  <a:ext cx="3352800" cy="4518517"/>
                </a:xfrm>
                <a:prstGeom prst="roundRect">
                  <a:avLst>
                    <a:gd name="adj" fmla="val 4134"/>
                  </a:avLst>
                </a:prstGeom>
                <a:grpFill/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50800" dist="38100" dir="10800000" algn="r" rotWithShape="0">
                    <a:schemeClr val="tx1">
                      <a:lumMod val="95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35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56" name="Rectangle 55"/>
              <p:cNvSpPr/>
              <p:nvPr/>
            </p:nvSpPr>
            <p:spPr>
              <a:xfrm rot="16200000">
                <a:off x="457280" y="3498770"/>
                <a:ext cx="769779" cy="147640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dir="10800000" algn="r" rotWithShape="0">
                  <a:prstClr val="black">
                    <a:alpha val="4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0" name="Nhóm 8"/>
            <p:cNvGrpSpPr/>
            <p:nvPr/>
          </p:nvGrpSpPr>
          <p:grpSpPr>
            <a:xfrm>
              <a:off x="4545618" y="834882"/>
              <a:ext cx="4014612" cy="3921002"/>
              <a:chOff x="4819656" y="1694962"/>
              <a:chExt cx="3675860" cy="4527550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61" name="AutoShape 6"/>
              <p:cNvSpPr>
                <a:spLocks noChangeArrowheads="1"/>
              </p:cNvSpPr>
              <p:nvPr/>
            </p:nvSpPr>
            <p:spPr bwMode="ltGray">
              <a:xfrm>
                <a:off x="4838696" y="1694962"/>
                <a:ext cx="3505192" cy="4516437"/>
              </a:xfrm>
              <a:prstGeom prst="roundRect">
                <a:avLst>
                  <a:gd name="adj" fmla="val 4134"/>
                </a:avLst>
              </a:prstGeom>
              <a:grpFill/>
              <a:ln w="12700" algn="ctr">
                <a:solidFill>
                  <a:srgbClr val="B2B2B2"/>
                </a:solidFill>
                <a:round/>
                <a:headEnd/>
                <a:tailEnd/>
              </a:ln>
              <a:effectLst>
                <a:outerShdw blurRad="50800" dist="38100" algn="l" rotWithShape="0">
                  <a:schemeClr val="tx1">
                    <a:lumMod val="95000"/>
                    <a:alpha val="40000"/>
                  </a:schemeClr>
                </a:outerShdw>
              </a:effec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AutoShape 6"/>
              <p:cNvSpPr>
                <a:spLocks noChangeArrowheads="1"/>
              </p:cNvSpPr>
              <p:nvPr/>
            </p:nvSpPr>
            <p:spPr bwMode="ltGray">
              <a:xfrm>
                <a:off x="4819656" y="1706075"/>
                <a:ext cx="3428992" cy="4516437"/>
              </a:xfrm>
              <a:prstGeom prst="roundRect">
                <a:avLst>
                  <a:gd name="adj" fmla="val 4134"/>
                </a:avLst>
              </a:prstGeom>
              <a:grpFill/>
              <a:ln w="12700" algn="ctr">
                <a:solidFill>
                  <a:srgbClr val="B2B2B2"/>
                </a:solidFill>
                <a:round/>
                <a:headEnd/>
                <a:tailEnd/>
              </a:ln>
              <a:effectLst>
                <a:outerShdw blurRad="50800" dist="38100" algn="l" rotWithShape="0">
                  <a:schemeClr val="tx1">
                    <a:lumMod val="85000"/>
                    <a:alpha val="40000"/>
                  </a:schemeClr>
                </a:outerShdw>
              </a:effec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AutoShape 6"/>
              <p:cNvSpPr>
                <a:spLocks noChangeArrowheads="1"/>
              </p:cNvSpPr>
              <p:nvPr/>
            </p:nvSpPr>
            <p:spPr bwMode="ltGray">
              <a:xfrm>
                <a:off x="4838696" y="1694963"/>
                <a:ext cx="3352800" cy="4516437"/>
              </a:xfrm>
              <a:prstGeom prst="roundRect">
                <a:avLst>
                  <a:gd name="adj" fmla="val 4134"/>
                </a:avLst>
              </a:prstGeom>
              <a:grpFill/>
              <a:ln>
                <a:solidFill>
                  <a:schemeClr val="tx1">
                    <a:lumMod val="85000"/>
                  </a:schemeClr>
                </a:solidFill>
              </a:ln>
              <a:effectLst>
                <a:outerShdw blurRad="50800" dist="38100" algn="l" rotWithShape="0">
                  <a:schemeClr val="tx1">
                    <a:lumMod val="95000"/>
                    <a:alpha val="40000"/>
                  </a:schemeClr>
                </a:outerShdw>
              </a:effec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16200000">
                <a:off x="7922646" y="4510718"/>
                <a:ext cx="881682" cy="189431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Rectangle 126"/>
              <p:cNvSpPr/>
              <p:nvPr/>
            </p:nvSpPr>
            <p:spPr>
              <a:xfrm rot="16200000">
                <a:off x="8036806" y="2970290"/>
                <a:ext cx="769779" cy="147640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dir="10800000" algn="r" rotWithShape="0">
                  <a:prstClr val="black">
                    <a:alpha val="4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35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4292532" y="1450615"/>
              <a:ext cx="707189" cy="438689"/>
              <a:chOff x="4114800" y="2514600"/>
              <a:chExt cx="1047109" cy="586800"/>
            </a:xfrm>
          </p:grpSpPr>
          <p:sp>
            <p:nvSpPr>
              <p:cNvPr id="67" name="Oval 66"/>
              <p:cNvSpPr/>
              <p:nvPr/>
            </p:nvSpPr>
            <p:spPr>
              <a:xfrm>
                <a:off x="4114893" y="2514600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114800" y="2941364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4986217" y="2514600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4986217" y="2941364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71" name="Rounded Rectangle 70"/>
              <p:cNvSpPr/>
              <p:nvPr/>
            </p:nvSpPr>
            <p:spPr>
              <a:xfrm>
                <a:off x="4213812" y="2524602"/>
                <a:ext cx="842041" cy="140032"/>
              </a:xfrm>
              <a:prstGeom prst="roundRect">
                <a:avLst>
                  <a:gd name="adj" fmla="val 29166"/>
                </a:avLst>
              </a:prstGeom>
              <a:gradFill flip="none" rotWithShape="1">
                <a:gsLst>
                  <a:gs pos="0">
                    <a:srgbClr val="FFFFFF">
                      <a:lumMod val="95000"/>
                      <a:shade val="30000"/>
                      <a:satMod val="115000"/>
                    </a:srgbClr>
                  </a:gs>
                  <a:gs pos="50000">
                    <a:srgbClr val="FFFFFF">
                      <a:shade val="67500"/>
                      <a:satMod val="115000"/>
                      <a:lumMod val="0"/>
                      <a:lumOff val="100000"/>
                    </a:srgbClr>
                  </a:gs>
                  <a:gs pos="100000">
                    <a:srgbClr val="FFFFFF">
                      <a:shade val="100000"/>
                      <a:satMod val="115000"/>
                      <a:lumMod val="65000"/>
                    </a:srgb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72" name="Rounded Rectangle 71"/>
              <p:cNvSpPr/>
              <p:nvPr/>
            </p:nvSpPr>
            <p:spPr>
              <a:xfrm>
                <a:off x="4213812" y="2951366"/>
                <a:ext cx="842041" cy="140032"/>
              </a:xfrm>
              <a:prstGeom prst="roundRect">
                <a:avLst>
                  <a:gd name="adj" fmla="val 29166"/>
                </a:avLst>
              </a:prstGeom>
              <a:gradFill flip="none" rotWithShape="1">
                <a:gsLst>
                  <a:gs pos="0">
                    <a:srgbClr val="FFFFFF">
                      <a:lumMod val="95000"/>
                      <a:shade val="30000"/>
                      <a:satMod val="115000"/>
                    </a:srgbClr>
                  </a:gs>
                  <a:gs pos="50000">
                    <a:srgbClr val="FFFFFF">
                      <a:shade val="67500"/>
                      <a:satMod val="115000"/>
                      <a:lumMod val="0"/>
                      <a:lumOff val="100000"/>
                    </a:srgbClr>
                  </a:gs>
                  <a:gs pos="100000">
                    <a:srgbClr val="FFFFFF">
                      <a:shade val="100000"/>
                      <a:satMod val="115000"/>
                      <a:lumMod val="65000"/>
                    </a:srgb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4253342" y="3355443"/>
              <a:ext cx="701334" cy="464824"/>
              <a:chOff x="4114800" y="4601159"/>
              <a:chExt cx="1047109" cy="573464"/>
            </a:xfrm>
          </p:grpSpPr>
          <p:sp>
            <p:nvSpPr>
              <p:cNvPr id="78" name="Oval 77"/>
              <p:cNvSpPr/>
              <p:nvPr/>
            </p:nvSpPr>
            <p:spPr>
              <a:xfrm>
                <a:off x="4986217" y="4601159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4986217" y="5014587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4114800" y="4601159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4114893" y="5014587"/>
                <a:ext cx="175692" cy="160036"/>
              </a:xfrm>
              <a:prstGeom prst="ellipse">
                <a:avLst/>
              </a:prstGeom>
              <a:solidFill>
                <a:srgbClr val="7F7FAF">
                  <a:lumMod val="50000"/>
                </a:srgbClr>
              </a:solidFill>
              <a:ln w="25400" cap="flat" cmpd="sng" algn="ctr">
                <a:solidFill>
                  <a:schemeClr val="tx1">
                    <a:lumMod val="85000"/>
                  </a:schemeClr>
                </a:solidFill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82" name="Rounded Rectangle 81"/>
              <p:cNvSpPr/>
              <p:nvPr/>
            </p:nvSpPr>
            <p:spPr>
              <a:xfrm>
                <a:off x="4213809" y="4611161"/>
                <a:ext cx="842039" cy="140032"/>
              </a:xfrm>
              <a:prstGeom prst="roundRect">
                <a:avLst>
                  <a:gd name="adj" fmla="val 29166"/>
                </a:avLst>
              </a:prstGeom>
              <a:gradFill flip="none" rotWithShape="1">
                <a:gsLst>
                  <a:gs pos="0">
                    <a:srgbClr val="FFFFFF">
                      <a:lumMod val="95000"/>
                      <a:shade val="30000"/>
                      <a:satMod val="115000"/>
                    </a:srgbClr>
                  </a:gs>
                  <a:gs pos="50000">
                    <a:srgbClr val="FFFFFF">
                      <a:shade val="67500"/>
                      <a:satMod val="115000"/>
                      <a:lumMod val="0"/>
                      <a:lumOff val="100000"/>
                    </a:srgbClr>
                  </a:gs>
                  <a:gs pos="100000">
                    <a:srgbClr val="FFFFFF">
                      <a:shade val="100000"/>
                      <a:satMod val="115000"/>
                      <a:lumMod val="65000"/>
                    </a:srgb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  <p:sp>
            <p:nvSpPr>
              <p:cNvPr id="83" name="Rounded Rectangle 82"/>
              <p:cNvSpPr/>
              <p:nvPr/>
            </p:nvSpPr>
            <p:spPr>
              <a:xfrm>
                <a:off x="4213809" y="5024589"/>
                <a:ext cx="842041" cy="140032"/>
              </a:xfrm>
              <a:prstGeom prst="roundRect">
                <a:avLst>
                  <a:gd name="adj" fmla="val 29166"/>
                </a:avLst>
              </a:prstGeom>
              <a:gradFill flip="none" rotWithShape="1">
                <a:gsLst>
                  <a:gs pos="0">
                    <a:srgbClr val="FFFFFF">
                      <a:lumMod val="95000"/>
                      <a:shade val="30000"/>
                      <a:satMod val="115000"/>
                    </a:srgbClr>
                  </a:gs>
                  <a:gs pos="50000">
                    <a:srgbClr val="FFFFFF">
                      <a:shade val="67500"/>
                      <a:satMod val="115000"/>
                      <a:lumMod val="0"/>
                      <a:lumOff val="100000"/>
                    </a:srgbClr>
                  </a:gs>
                  <a:gs pos="100000">
                    <a:srgbClr val="FFFFFF">
                      <a:shade val="100000"/>
                      <a:satMod val="115000"/>
                      <a:lumMod val="65000"/>
                    </a:srgb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>
                  <a:rot lat="0" lon="0" rev="6600000"/>
                </a:lightRig>
              </a:scene3d>
              <a:sp3d prstMaterial="softEdge"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FFFFF"/>
                  </a:solidFill>
                  <a:latin typeface="Verdana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948516" y="1228869"/>
            <a:ext cx="30211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 TRÒ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73" name="Picture 2" descr="http://www.veryicon.com/icon/png/Object/Womens/P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48167">
            <a:off x="112145" y="3496212"/>
            <a:ext cx="1658975" cy="165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35548" y="943911"/>
            <a:ext cx="33666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 KHĂN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chệch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21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39695"/>
            <a:ext cx="8686800" cy="375284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chênh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5995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MỘT SỐ LƯU Ý KHI TỔ CHỨC DẠY HỌC THEO </a:t>
            </a:r>
            <a:b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KỸ THUẬT MẢNH GHÉP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7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76350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ÁP DỤNG TRONG BÀI HỌC MÔN KHTN (PHÂN MÔN SINH HỌC)</a:t>
            </a:r>
            <a:b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24.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VIRUS</a:t>
            </a:r>
            <a:b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virus (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KHTN6 -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CTST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9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FB31AF8-B7B4-4D62-A046-9A46BFFCF4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4" t="12373" r="21244" b="14976"/>
          <a:stretch/>
        </p:blipFill>
        <p:spPr>
          <a:xfrm>
            <a:off x="-76200" y="7144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53" name="箭头: 五边形 24">
            <a:extLst>
              <a:ext uri="{FF2B5EF4-FFF2-40B4-BE49-F238E27FC236}">
                <a16:creationId xmlns:a16="http://schemas.microsoft.com/office/drawing/2014/main" xmlns="" id="{CC169D4F-9588-C2F9-62D7-C58DE4CE262F}"/>
              </a:ext>
            </a:extLst>
          </p:cNvPr>
          <p:cNvSpPr/>
          <p:nvPr/>
        </p:nvSpPr>
        <p:spPr>
          <a:xfrm>
            <a:off x="0" y="400050"/>
            <a:ext cx="2228700" cy="783987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4" name="箭头: V 形 25">
            <a:extLst>
              <a:ext uri="{FF2B5EF4-FFF2-40B4-BE49-F238E27FC236}">
                <a16:creationId xmlns:a16="http://schemas.microsoft.com/office/drawing/2014/main" xmlns="" id="{6BA8325E-46A4-3988-3650-6DF512DD0749}"/>
              </a:ext>
            </a:extLst>
          </p:cNvPr>
          <p:cNvSpPr/>
          <p:nvPr/>
        </p:nvSpPr>
        <p:spPr>
          <a:xfrm>
            <a:off x="871595" y="86898"/>
            <a:ext cx="3514890" cy="783987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箭头: V 形 28">
            <a:extLst>
              <a:ext uri="{FF2B5EF4-FFF2-40B4-BE49-F238E27FC236}">
                <a16:creationId xmlns:a16="http://schemas.microsoft.com/office/drawing/2014/main" xmlns="" id="{1B095968-912F-B0D5-ACA1-0870D15C21BE}"/>
              </a:ext>
            </a:extLst>
          </p:cNvPr>
          <p:cNvSpPr/>
          <p:nvPr/>
        </p:nvSpPr>
        <p:spPr>
          <a:xfrm>
            <a:off x="2042419" y="400050"/>
            <a:ext cx="1298092" cy="783987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6" name="椭圆 30">
            <a:extLst>
              <a:ext uri="{FF2B5EF4-FFF2-40B4-BE49-F238E27FC236}">
                <a16:creationId xmlns:a16="http://schemas.microsoft.com/office/drawing/2014/main" xmlns="" id="{79BF2C5A-FA0B-E3AF-AA3E-73DCD7EFEC6D}"/>
              </a:ext>
            </a:extLst>
          </p:cNvPr>
          <p:cNvSpPr/>
          <p:nvPr/>
        </p:nvSpPr>
        <p:spPr>
          <a:xfrm>
            <a:off x="536133" y="507947"/>
            <a:ext cx="335462" cy="335462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7" name="椭圆 32">
            <a:extLst>
              <a:ext uri="{FF2B5EF4-FFF2-40B4-BE49-F238E27FC236}">
                <a16:creationId xmlns:a16="http://schemas.microsoft.com/office/drawing/2014/main" xmlns="" id="{D58D5125-85DB-DD9C-1A9B-EA95663C0574}"/>
              </a:ext>
            </a:extLst>
          </p:cNvPr>
          <p:cNvSpPr/>
          <p:nvPr/>
        </p:nvSpPr>
        <p:spPr>
          <a:xfrm>
            <a:off x="2347788" y="507946"/>
            <a:ext cx="335462" cy="335462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8" name="Rounded Rectangle 1">
            <a:extLst>
              <a:ext uri="{FF2B5EF4-FFF2-40B4-BE49-F238E27FC236}">
                <a16:creationId xmlns:a16="http://schemas.microsoft.com/office/drawing/2014/main" xmlns="" id="{E6ED6A34-7273-B20E-DD8F-F1A4825F5D4C}"/>
              </a:ext>
            </a:extLst>
          </p:cNvPr>
          <p:cNvSpPr/>
          <p:nvPr/>
        </p:nvSpPr>
        <p:spPr>
          <a:xfrm>
            <a:off x="-352268" y="137425"/>
            <a:ext cx="5161936" cy="6699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5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05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xmlns="" id="{786D3433-5873-1C97-D31B-7C2FDA1586EF}"/>
              </a:ext>
            </a:extLst>
          </p:cNvPr>
          <p:cNvSpPr/>
          <p:nvPr/>
        </p:nvSpPr>
        <p:spPr>
          <a:xfrm>
            <a:off x="228600" y="924391"/>
            <a:ext cx="8686799" cy="416674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sang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phối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chiếm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dạy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57200" algn="just"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quyết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phức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14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FB31AF8-B7B4-4D62-A046-9A46BFFCF4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4" t="12373" r="21244" b="14976"/>
          <a:stretch/>
        </p:blipFill>
        <p:spPr>
          <a:xfrm>
            <a:off x="-76200" y="7144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53" name="箭头: 五边形 24">
            <a:extLst>
              <a:ext uri="{FF2B5EF4-FFF2-40B4-BE49-F238E27FC236}">
                <a16:creationId xmlns:a16="http://schemas.microsoft.com/office/drawing/2014/main" xmlns="" id="{CC169D4F-9588-C2F9-62D7-C58DE4CE262F}"/>
              </a:ext>
            </a:extLst>
          </p:cNvPr>
          <p:cNvSpPr/>
          <p:nvPr/>
        </p:nvSpPr>
        <p:spPr>
          <a:xfrm>
            <a:off x="0" y="400050"/>
            <a:ext cx="2228700" cy="783987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4" name="箭头: V 形 25">
            <a:extLst>
              <a:ext uri="{FF2B5EF4-FFF2-40B4-BE49-F238E27FC236}">
                <a16:creationId xmlns:a16="http://schemas.microsoft.com/office/drawing/2014/main" xmlns="" id="{6BA8325E-46A4-3988-3650-6DF512DD0749}"/>
              </a:ext>
            </a:extLst>
          </p:cNvPr>
          <p:cNvSpPr/>
          <p:nvPr/>
        </p:nvSpPr>
        <p:spPr>
          <a:xfrm>
            <a:off x="871595" y="86898"/>
            <a:ext cx="3514890" cy="783987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5" name="箭头: V 形 28">
            <a:extLst>
              <a:ext uri="{FF2B5EF4-FFF2-40B4-BE49-F238E27FC236}">
                <a16:creationId xmlns:a16="http://schemas.microsoft.com/office/drawing/2014/main" xmlns="" id="{1B095968-912F-B0D5-ACA1-0870D15C21BE}"/>
              </a:ext>
            </a:extLst>
          </p:cNvPr>
          <p:cNvSpPr/>
          <p:nvPr/>
        </p:nvSpPr>
        <p:spPr>
          <a:xfrm>
            <a:off x="2042419" y="400050"/>
            <a:ext cx="1298092" cy="783987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chemeClr val="tx1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6" name="椭圆 30">
            <a:extLst>
              <a:ext uri="{FF2B5EF4-FFF2-40B4-BE49-F238E27FC236}">
                <a16:creationId xmlns:a16="http://schemas.microsoft.com/office/drawing/2014/main" xmlns="" id="{79BF2C5A-FA0B-E3AF-AA3E-73DCD7EFEC6D}"/>
              </a:ext>
            </a:extLst>
          </p:cNvPr>
          <p:cNvSpPr/>
          <p:nvPr/>
        </p:nvSpPr>
        <p:spPr>
          <a:xfrm>
            <a:off x="536133" y="507947"/>
            <a:ext cx="335462" cy="335462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7" name="椭圆 32">
            <a:extLst>
              <a:ext uri="{FF2B5EF4-FFF2-40B4-BE49-F238E27FC236}">
                <a16:creationId xmlns:a16="http://schemas.microsoft.com/office/drawing/2014/main" xmlns="" id="{D58D5125-85DB-DD9C-1A9B-EA95663C0574}"/>
              </a:ext>
            </a:extLst>
          </p:cNvPr>
          <p:cNvSpPr/>
          <p:nvPr/>
        </p:nvSpPr>
        <p:spPr>
          <a:xfrm>
            <a:off x="2347788" y="507946"/>
            <a:ext cx="335462" cy="335462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8" name="Rounded Rectangle 1">
            <a:extLst>
              <a:ext uri="{FF2B5EF4-FFF2-40B4-BE49-F238E27FC236}">
                <a16:creationId xmlns:a16="http://schemas.microsoft.com/office/drawing/2014/main" xmlns="" id="{E6ED6A34-7273-B20E-DD8F-F1A4825F5D4C}"/>
              </a:ext>
            </a:extLst>
          </p:cNvPr>
          <p:cNvSpPr/>
          <p:nvPr/>
        </p:nvSpPr>
        <p:spPr>
          <a:xfrm>
            <a:off x="-352268" y="137425"/>
            <a:ext cx="5161936" cy="6699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5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KIẾN NGHỊ</a:t>
            </a:r>
            <a:endParaRPr lang="en-US" sz="405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xmlns="" id="{DD41406D-ABF4-3573-4941-8893C63FC4A2}"/>
              </a:ext>
            </a:extLst>
          </p:cNvPr>
          <p:cNvSpPr/>
          <p:nvPr/>
        </p:nvSpPr>
        <p:spPr>
          <a:xfrm>
            <a:off x="304800" y="964025"/>
            <a:ext cx="8610599" cy="130683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TRƯỜNG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xmlns="" id="{786D3433-5873-1C97-D31B-7C2FDA1586EF}"/>
              </a:ext>
            </a:extLst>
          </p:cNvPr>
          <p:cNvSpPr/>
          <p:nvPr/>
        </p:nvSpPr>
        <p:spPr>
          <a:xfrm>
            <a:off x="304800" y="2343149"/>
            <a:ext cx="8610599" cy="27352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71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57800"/>
          </a:xfrm>
          <a:prstGeom prst="rect">
            <a:avLst/>
          </a:prstGeom>
        </p:spPr>
      </p:pic>
      <p:pic>
        <p:nvPicPr>
          <p:cNvPr id="25" name="NHAC MO DAU BAI HO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12" end="3716.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58375" y="1735653"/>
            <a:ext cx="457200" cy="457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8642" y="0"/>
            <a:ext cx="2208497" cy="52578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52" y="0"/>
            <a:ext cx="2445872" cy="52578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08" y="0"/>
            <a:ext cx="2208497" cy="52578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19" y="0"/>
            <a:ext cx="2443807" cy="52578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680583" y="-2002389"/>
            <a:ext cx="10510934" cy="9897104"/>
            <a:chOff x="-815892" y="-2743201"/>
            <a:chExt cx="14014579" cy="1319613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15892" y="-2743201"/>
              <a:ext cx="14014579" cy="118586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412" y="7129920"/>
              <a:ext cx="4271184" cy="3323017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332079" y="1408023"/>
            <a:ext cx="853002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XIN CHÂN THÀNH </a:t>
            </a:r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CẢM 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ƠN </a:t>
            </a:r>
            <a:endParaRPr lang="en-US" sz="4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SỰ 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LẮNG </a:t>
            </a:r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NGHE</a:t>
            </a:r>
            <a:endParaRPr lang="en-US" sz="4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vi-VN" sz="4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CỦA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QUÝ 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THẦY CÔ!</a:t>
            </a:r>
            <a:endParaRPr lang="en-US" sz="4800" b="1" dirty="0">
              <a:solidFill>
                <a:srgbClr val="FF0000"/>
              </a:solidFill>
              <a:latin typeface="Calibri Light" panose="020F0302020204030204"/>
            </a:endParaRPr>
          </a:p>
        </p:txBody>
      </p:sp>
      <p:pic>
        <p:nvPicPr>
          <p:cNvPr id="20" name="Tieng hai au va bie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2717" y="326763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46067 0.0097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4" y="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5039 0.00556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26" y="2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-1.11111E-6 L 0.18607 -0.0027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1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45833E-6 -1.11111E-6 L -0.17722 0.0055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219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972" y="67174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5703"/>
            </a:stretch>
          </a:blipFill>
        </p:spPr>
        <p:txBody>
          <a:bodyPr/>
          <a:lstStyle/>
          <a:p>
            <a:endParaRPr lang="en-US" sz="900" dirty="0"/>
          </a:p>
        </p:txBody>
      </p:sp>
      <p:sp>
        <p:nvSpPr>
          <p:cNvPr id="3" name="Freeform 3"/>
          <p:cNvSpPr/>
          <p:nvPr/>
        </p:nvSpPr>
        <p:spPr>
          <a:xfrm flipH="1">
            <a:off x="5493213" y="2841378"/>
            <a:ext cx="3650787" cy="2368448"/>
          </a:xfrm>
          <a:custGeom>
            <a:avLst/>
            <a:gdLst/>
            <a:ahLst/>
            <a:cxnLst/>
            <a:rect l="l" t="t" r="r" b="b"/>
            <a:pathLst>
              <a:path w="7301574" h="4736896">
                <a:moveTo>
                  <a:pt x="7301574" y="0"/>
                </a:moveTo>
                <a:lnTo>
                  <a:pt x="0" y="0"/>
                </a:lnTo>
                <a:lnTo>
                  <a:pt x="0" y="4736896"/>
                </a:lnTo>
                <a:lnTo>
                  <a:pt x="7301574" y="4736896"/>
                </a:lnTo>
                <a:lnTo>
                  <a:pt x="730157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4" name="Freeform 4"/>
          <p:cNvSpPr/>
          <p:nvPr/>
        </p:nvSpPr>
        <p:spPr>
          <a:xfrm rot="5400000">
            <a:off x="-554441" y="-1364483"/>
            <a:ext cx="3170709" cy="3681520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5" name="Freeform 5"/>
          <p:cNvSpPr/>
          <p:nvPr/>
        </p:nvSpPr>
        <p:spPr>
          <a:xfrm rot="5400000">
            <a:off x="1041360" y="3738811"/>
            <a:ext cx="3170709" cy="3681520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 flipH="1" flipV="1">
            <a:off x="5236051" y="-370933"/>
            <a:ext cx="2953112" cy="1989659"/>
          </a:xfrm>
          <a:custGeom>
            <a:avLst/>
            <a:gdLst/>
            <a:ahLst/>
            <a:cxnLst/>
            <a:rect l="l" t="t" r="r" b="b"/>
            <a:pathLst>
              <a:path w="5906224" h="3979318">
                <a:moveTo>
                  <a:pt x="5906224" y="3979319"/>
                </a:moveTo>
                <a:lnTo>
                  <a:pt x="0" y="3979319"/>
                </a:lnTo>
                <a:lnTo>
                  <a:pt x="0" y="0"/>
                </a:lnTo>
                <a:lnTo>
                  <a:pt x="5906224" y="0"/>
                </a:lnTo>
                <a:lnTo>
                  <a:pt x="5906224" y="3979319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7" name="Freeform 7"/>
          <p:cNvSpPr/>
          <p:nvPr/>
        </p:nvSpPr>
        <p:spPr>
          <a:xfrm>
            <a:off x="6027716" y="-682438"/>
            <a:ext cx="4297597" cy="3738945"/>
          </a:xfrm>
          <a:custGeom>
            <a:avLst/>
            <a:gdLst/>
            <a:ahLst/>
            <a:cxnLst/>
            <a:rect l="l" t="t" r="r" b="b"/>
            <a:pathLst>
              <a:path w="8595194" h="7477889">
                <a:moveTo>
                  <a:pt x="0" y="0"/>
                </a:moveTo>
                <a:lnTo>
                  <a:pt x="8595194" y="0"/>
                </a:lnTo>
                <a:lnTo>
                  <a:pt x="8595194" y="7477889"/>
                </a:lnTo>
                <a:lnTo>
                  <a:pt x="0" y="74778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8" name="Group 8"/>
          <p:cNvGrpSpPr/>
          <p:nvPr/>
        </p:nvGrpSpPr>
        <p:grpSpPr>
          <a:xfrm>
            <a:off x="6115461" y="-584183"/>
            <a:ext cx="4122108" cy="3542436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218086" y="-384527"/>
            <a:ext cx="3850107" cy="3308686"/>
            <a:chOff x="-7046" y="17476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-7046" y="17476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10"/>
              <a:stretch>
                <a:fillRect l="-34935" t="-4676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4743450" y="1796635"/>
            <a:ext cx="3604515" cy="3135957"/>
          </a:xfrm>
          <a:custGeom>
            <a:avLst/>
            <a:gdLst/>
            <a:ahLst/>
            <a:cxnLst/>
            <a:rect l="l" t="t" r="r" b="b"/>
            <a:pathLst>
              <a:path w="7209029" h="6271914">
                <a:moveTo>
                  <a:pt x="0" y="0"/>
                </a:moveTo>
                <a:lnTo>
                  <a:pt x="7209029" y="0"/>
                </a:lnTo>
                <a:lnTo>
                  <a:pt x="7209029" y="6271914"/>
                </a:lnTo>
                <a:lnTo>
                  <a:pt x="0" y="62719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14" name="Group 14"/>
          <p:cNvGrpSpPr/>
          <p:nvPr/>
        </p:nvGrpSpPr>
        <p:grpSpPr>
          <a:xfrm>
            <a:off x="4817044" y="1879044"/>
            <a:ext cx="3457327" cy="2971140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271848" y="4922676"/>
            <a:ext cx="2883327" cy="301420"/>
            <a:chOff x="0" y="0"/>
            <a:chExt cx="6681733" cy="698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681732" cy="698500"/>
            </a:xfrm>
            <a:custGeom>
              <a:avLst/>
              <a:gdLst/>
              <a:ahLst/>
              <a:cxnLst/>
              <a:rect l="l" t="t" r="r" b="b"/>
              <a:pathLst>
                <a:path w="6681732" h="698500">
                  <a:moveTo>
                    <a:pt x="6681732" y="349250"/>
                  </a:moveTo>
                  <a:lnTo>
                    <a:pt x="647853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478533" y="0"/>
                  </a:lnTo>
                  <a:lnTo>
                    <a:pt x="6681732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gradFill>
                <a:gsLst>
                  <a:gs pos="0">
                    <a:srgbClr val="22743D">
                      <a:alpha val="100000"/>
                    </a:srgbClr>
                  </a:gs>
                  <a:gs pos="100000">
                    <a:srgbClr val="0E321A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6453133" cy="7366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683713" y="4873841"/>
            <a:ext cx="1886001" cy="346669"/>
            <a:chOff x="0" y="0"/>
            <a:chExt cx="3800086" cy="6985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800085" cy="698500"/>
            </a:xfrm>
            <a:custGeom>
              <a:avLst/>
              <a:gdLst/>
              <a:ahLst/>
              <a:cxnLst/>
              <a:rect l="l" t="t" r="r" b="b"/>
              <a:pathLst>
                <a:path w="3800085" h="698500">
                  <a:moveTo>
                    <a:pt x="3800085" y="349250"/>
                  </a:moveTo>
                  <a:lnTo>
                    <a:pt x="3596885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3596885" y="0"/>
                  </a:lnTo>
                  <a:lnTo>
                    <a:pt x="3800085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14300" y="-38100"/>
              <a:ext cx="3571486" cy="7366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25" name="Freeform 25"/>
          <p:cNvSpPr/>
          <p:nvPr/>
        </p:nvSpPr>
        <p:spPr>
          <a:xfrm>
            <a:off x="3833765" y="4475769"/>
            <a:ext cx="1258156" cy="224896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26" name="AutoShape 26"/>
          <p:cNvSpPr/>
          <p:nvPr/>
        </p:nvSpPr>
        <p:spPr>
          <a:xfrm>
            <a:off x="5733724" y="1936221"/>
            <a:ext cx="1623965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27" name="Freeform 27"/>
          <p:cNvSpPr/>
          <p:nvPr/>
        </p:nvSpPr>
        <p:spPr>
          <a:xfrm>
            <a:off x="514350" y="173321"/>
            <a:ext cx="417256" cy="417256"/>
          </a:xfrm>
          <a:custGeom>
            <a:avLst/>
            <a:gdLst/>
            <a:ahLst/>
            <a:cxnLst/>
            <a:rect l="l" t="t" r="r" b="b"/>
            <a:pathLst>
              <a:path w="834512" h="834512">
                <a:moveTo>
                  <a:pt x="0" y="0"/>
                </a:moveTo>
                <a:lnTo>
                  <a:pt x="834512" y="0"/>
                </a:lnTo>
                <a:lnTo>
                  <a:pt x="834512" y="834512"/>
                </a:lnTo>
                <a:lnTo>
                  <a:pt x="0" y="8345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29" name="TextBox 29"/>
          <p:cNvSpPr txBox="1"/>
          <p:nvPr/>
        </p:nvSpPr>
        <p:spPr>
          <a:xfrm>
            <a:off x="1211425" y="476277"/>
            <a:ext cx="2358289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2400" b="1" spc="-175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Bricolage Grotesque Bold"/>
              </a:rPr>
              <a:t>TÊN CHUYÊN ĐỀ: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Freeform 2">
            <a:extLst>
              <a:ext uri="{FF2B5EF4-FFF2-40B4-BE49-F238E27FC236}">
                <a16:creationId xmlns:a16="http://schemas.microsoft.com/office/drawing/2014/main" xmlns="" id="{42383949-A118-A949-5930-7FD715C8CBAF}"/>
              </a:ext>
            </a:extLst>
          </p:cNvPr>
          <p:cNvSpPr/>
          <p:nvPr/>
        </p:nvSpPr>
        <p:spPr>
          <a:xfrm>
            <a:off x="3628536" y="4025602"/>
            <a:ext cx="1536708" cy="1098056"/>
          </a:xfrm>
          <a:custGeom>
            <a:avLst/>
            <a:gdLst/>
            <a:ahLst/>
            <a:cxnLst/>
            <a:rect l="l" t="t" r="r" b="b"/>
            <a:pathLst>
              <a:path w="6597396" h="8229600">
                <a:moveTo>
                  <a:pt x="0" y="0"/>
                </a:moveTo>
                <a:lnTo>
                  <a:pt x="6597396" y="0"/>
                </a:lnTo>
                <a:lnTo>
                  <a:pt x="659739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4">
            <a:extLst>
              <a:ext uri="{FF2B5EF4-FFF2-40B4-BE49-F238E27FC236}">
                <a16:creationId xmlns:a16="http://schemas.microsoft.com/office/drawing/2014/main" xmlns="" id="{60AD8461-29E3-B5D8-7F98-E271673760BC}"/>
              </a:ext>
            </a:extLst>
          </p:cNvPr>
          <p:cNvSpPr/>
          <p:nvPr/>
        </p:nvSpPr>
        <p:spPr>
          <a:xfrm>
            <a:off x="80599" y="4248846"/>
            <a:ext cx="896090" cy="670471"/>
          </a:xfrm>
          <a:custGeom>
            <a:avLst/>
            <a:gdLst/>
            <a:ahLst/>
            <a:cxnLst/>
            <a:rect l="l" t="t" r="r" b="b"/>
            <a:pathLst>
              <a:path w="2058137" h="3253972">
                <a:moveTo>
                  <a:pt x="0" y="0"/>
                </a:moveTo>
                <a:lnTo>
                  <a:pt x="2058137" y="0"/>
                </a:lnTo>
                <a:lnTo>
                  <a:pt x="2058137" y="3253971"/>
                </a:lnTo>
                <a:lnTo>
                  <a:pt x="0" y="325397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Hexagon 31"/>
          <p:cNvSpPr/>
          <p:nvPr/>
        </p:nvSpPr>
        <p:spPr>
          <a:xfrm>
            <a:off x="4984616" y="2038350"/>
            <a:ext cx="3107404" cy="2715798"/>
          </a:xfrm>
          <a:prstGeom prst="hexagon">
            <a:avLst/>
          </a:prstGeom>
          <a:blipFill>
            <a:blip r:embed="rId1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05684" y="1169058"/>
            <a:ext cx="479510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5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 KẾ VÀ TỔ CHỨC BÀI HỌC KHTN </a:t>
            </a:r>
            <a:r>
              <a:rPr lang="en-US" sz="25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(PHÂN </a:t>
            </a:r>
            <a:r>
              <a:rPr lang="en-US" sz="25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MÔN SINH HỌC) THEO KỸ THUẬT MẢNH </a:t>
            </a:r>
            <a:r>
              <a:rPr lang="en-US" sz="25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GHÉP TẠI </a:t>
            </a:r>
            <a:r>
              <a:rPr lang="en-US" sz="25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 THCS CHU VĂN AN, XÃ EA </a:t>
            </a:r>
            <a:r>
              <a:rPr lang="en-US" sz="25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DRÔNG.</a:t>
            </a:r>
            <a:endParaRPr lang="en-US" sz="25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ltGray">
          <a:xfrm rot="5400000">
            <a:off x="-673893" y="1220392"/>
            <a:ext cx="3618310" cy="3577829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B0BAD8">
                  <a:gamma/>
                  <a:tint val="45490"/>
                  <a:invGamma/>
                </a:srgbClr>
              </a:gs>
              <a:gs pos="100000">
                <a:srgbClr val="B0BAD8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ltGray">
          <a:xfrm rot="5400000" flipH="1">
            <a:off x="-369688" y="1547221"/>
            <a:ext cx="3024188" cy="2946797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B8CCFE">
                  <a:gamma/>
                  <a:tint val="39216"/>
                  <a:invGamma/>
                </a:srgbClr>
              </a:gs>
              <a:gs pos="100000">
                <a:srgbClr val="B8CCFE"/>
              </a:gs>
            </a:gsLst>
            <a:lin ang="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78036" y="2170479"/>
            <a:ext cx="12877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NỘI DUNG </a:t>
            </a:r>
            <a:r>
              <a:rPr lang="vi-VN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BÁO CÁO 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1905000" y="954353"/>
            <a:ext cx="5438702" cy="661920"/>
            <a:chOff x="1970261" y="897568"/>
            <a:chExt cx="5438702" cy="661920"/>
          </a:xfrm>
        </p:grpSpPr>
        <p:sp>
          <p:nvSpPr>
            <p:cNvPr id="7" name="AutoShape 8"/>
            <p:cNvSpPr>
              <a:spLocks noChangeArrowheads="1"/>
            </p:cNvSpPr>
            <p:nvPr/>
          </p:nvSpPr>
          <p:spPr bwMode="gray">
            <a:xfrm>
              <a:off x="2217838" y="897568"/>
              <a:ext cx="5191125" cy="628649"/>
            </a:xfrm>
            <a:prstGeom prst="roundRect">
              <a:avLst>
                <a:gd name="adj" fmla="val 50000"/>
              </a:avLst>
            </a:prstGeom>
            <a:solidFill>
              <a:srgbClr val="FFFF66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vl="1" algn="ctr"/>
              <a:r>
                <a:rPr lang="en-US" sz="2800" b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LÍ DO CHỌN ĐỀ TÀI</a:t>
              </a:r>
              <a:endParaRPr lang="en-US" sz="2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1979714" y="985258"/>
              <a:ext cx="321101" cy="574230"/>
              <a:chOff x="2078" y="1680"/>
              <a:chExt cx="1615" cy="2096"/>
            </a:xfrm>
          </p:grpSpPr>
          <p:sp>
            <p:nvSpPr>
              <p:cNvPr id="9" name="Oval 1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Oval 1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Oval 12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Oval 13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Oval 14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Oval 15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Rectangle 35"/>
            <p:cNvSpPr/>
            <p:nvPr/>
          </p:nvSpPr>
          <p:spPr>
            <a:xfrm>
              <a:off x="1970261" y="1094868"/>
              <a:ext cx="283736" cy="2700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I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596965" y="1962843"/>
            <a:ext cx="5547263" cy="629113"/>
            <a:chOff x="2465768" y="1684262"/>
            <a:chExt cx="5547263" cy="629113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gray">
            <a:xfrm>
              <a:off x="2710134" y="1684262"/>
              <a:ext cx="5302897" cy="58993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 algn="ctr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lvl="1" algn="ctr"/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 DUNG ĐỀ TÀI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16"/>
            <p:cNvGrpSpPr>
              <a:grpSpLocks/>
            </p:cNvGrpSpPr>
            <p:nvPr/>
          </p:nvGrpSpPr>
          <p:grpSpPr bwMode="auto">
            <a:xfrm>
              <a:off x="2465768" y="1739145"/>
              <a:ext cx="321101" cy="574230"/>
              <a:chOff x="2078" y="1680"/>
              <a:chExt cx="1615" cy="2096"/>
            </a:xfrm>
          </p:grpSpPr>
          <p:sp>
            <p:nvSpPr>
              <p:cNvPr id="16" name="Oval 17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18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19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Oval 20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rgbClr val="48BE67">
                      <a:gamma/>
                      <a:shade val="0"/>
                      <a:invGamma/>
                    </a:srgbClr>
                  </a:gs>
                  <a:gs pos="100000">
                    <a:srgbClr val="48BE67"/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Oval 21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2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48BE67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6" name="Rectangle 45"/>
            <p:cNvSpPr/>
            <p:nvPr/>
          </p:nvSpPr>
          <p:spPr>
            <a:xfrm>
              <a:off x="2490172" y="1904589"/>
              <a:ext cx="283736" cy="2700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II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710134" y="2985251"/>
            <a:ext cx="5803206" cy="601624"/>
            <a:chOff x="2739216" y="2467870"/>
            <a:chExt cx="5803206" cy="601624"/>
          </a:xfrm>
        </p:grpSpPr>
        <p:sp>
          <p:nvSpPr>
            <p:cNvPr id="5" name="AutoShape 6"/>
            <p:cNvSpPr>
              <a:spLocks noChangeArrowheads="1"/>
            </p:cNvSpPr>
            <p:nvPr/>
          </p:nvSpPr>
          <p:spPr bwMode="gray">
            <a:xfrm>
              <a:off x="2971801" y="2467870"/>
              <a:ext cx="5570621" cy="589935"/>
            </a:xfrm>
            <a:prstGeom prst="roundRect">
              <a:avLst>
                <a:gd name="adj" fmla="val 50000"/>
              </a:avLst>
            </a:prstGeom>
            <a:solidFill>
              <a:srgbClr val="FFFFCC"/>
            </a:solidFill>
            <a:ln w="28575" algn="ctr">
              <a:solidFill>
                <a:srgbClr val="B2B2B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lvl="1" algn="ctr" eaLnBrk="0" hangingPunct="0"/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VÍ DỤ MINH HỌA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2" name="Group 23"/>
            <p:cNvGrpSpPr>
              <a:grpSpLocks/>
            </p:cNvGrpSpPr>
            <p:nvPr/>
          </p:nvGrpSpPr>
          <p:grpSpPr bwMode="auto">
            <a:xfrm>
              <a:off x="2743203" y="2495264"/>
              <a:ext cx="321100" cy="574230"/>
              <a:chOff x="2078" y="1680"/>
              <a:chExt cx="1615" cy="2096"/>
            </a:xfrm>
          </p:grpSpPr>
          <p:sp>
            <p:nvSpPr>
              <p:cNvPr id="23" name="Oval 2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Oval 2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Oval 26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Oval 27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Oval 28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Oval 29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2739216" y="2627935"/>
              <a:ext cx="350435" cy="2841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III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341051" y="4034043"/>
            <a:ext cx="5190252" cy="601627"/>
            <a:chOff x="2341051" y="4034043"/>
            <a:chExt cx="5190252" cy="601627"/>
          </a:xfrm>
        </p:grpSpPr>
        <p:sp>
          <p:nvSpPr>
            <p:cNvPr id="38" name="AutoShape 6"/>
            <p:cNvSpPr>
              <a:spLocks noChangeArrowheads="1"/>
            </p:cNvSpPr>
            <p:nvPr/>
          </p:nvSpPr>
          <p:spPr bwMode="gray">
            <a:xfrm>
              <a:off x="2586355" y="4034043"/>
              <a:ext cx="4944948" cy="589935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28575" algn="ctr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lvl="1" algn="ctr" eaLnBrk="0" hangingPunct="0"/>
              <a:r>
                <a:rPr lang="vi-VN" sz="2800" b="1" dirty="0">
                  <a:latin typeface="+mj-lt"/>
                  <a:cs typeface="Arial" pitchFamily="34" charset="0"/>
                </a:rPr>
                <a:t>KẾT LUẬN VÀ KIẾN NGHỊ</a:t>
              </a:r>
              <a:endParaRPr lang="en-US" sz="2800" b="1" dirty="0">
                <a:latin typeface="+mj-lt"/>
                <a:cs typeface="Arial" pitchFamily="34" charset="0"/>
              </a:endParaRPr>
            </a:p>
          </p:txBody>
        </p:sp>
        <p:grpSp>
          <p:nvGrpSpPr>
            <p:cNvPr id="39" name="Group 23"/>
            <p:cNvGrpSpPr>
              <a:grpSpLocks/>
            </p:cNvGrpSpPr>
            <p:nvPr/>
          </p:nvGrpSpPr>
          <p:grpSpPr bwMode="auto">
            <a:xfrm>
              <a:off x="2357757" y="4061440"/>
              <a:ext cx="321101" cy="574230"/>
              <a:chOff x="2078" y="1680"/>
              <a:chExt cx="1615" cy="2096"/>
            </a:xfrm>
          </p:grpSpPr>
          <p:sp>
            <p:nvSpPr>
              <p:cNvPr id="40" name="Oval 2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" name="Oval 2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Oval 26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27"/>
              <p:cNvSpPr>
                <a:spLocks noChangeArrowheads="1"/>
              </p:cNvSpPr>
              <p:nvPr/>
            </p:nvSpPr>
            <p:spPr bwMode="gray">
              <a:xfrm>
                <a:off x="2254" y="1797"/>
                <a:ext cx="1307" cy="1896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Oval 28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Oval 29"/>
              <p:cNvSpPr>
                <a:spLocks noChangeArrowheads="1"/>
              </p:cNvSpPr>
              <p:nvPr/>
            </p:nvSpPr>
            <p:spPr bwMode="gray">
              <a:xfrm>
                <a:off x="2337" y="1880"/>
                <a:ext cx="1096" cy="1896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>
              <a:off x="2341051" y="4227387"/>
              <a:ext cx="402149" cy="266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IV</a:t>
              </a:r>
              <a:endParaRPr lang="en-US" sz="135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195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86042" y="1035312"/>
            <a:ext cx="4338205" cy="2479759"/>
          </a:xfrm>
          <a:custGeom>
            <a:avLst/>
            <a:gdLst/>
            <a:ahLst/>
            <a:cxnLst/>
            <a:rect l="l" t="t" r="r" b="b"/>
            <a:pathLst>
              <a:path w="2944340" h="2248740">
                <a:moveTo>
                  <a:pt x="0" y="0"/>
                </a:moveTo>
                <a:lnTo>
                  <a:pt x="2944340" y="0"/>
                </a:lnTo>
                <a:lnTo>
                  <a:pt x="2944340" y="2248740"/>
                </a:lnTo>
                <a:lnTo>
                  <a:pt x="0" y="22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9" name="Freeform 9"/>
          <p:cNvSpPr/>
          <p:nvPr/>
        </p:nvSpPr>
        <p:spPr>
          <a:xfrm rot="2141026" flipV="1">
            <a:off x="4967624" y="1852229"/>
            <a:ext cx="967936" cy="449812"/>
          </a:xfrm>
          <a:custGeom>
            <a:avLst/>
            <a:gdLst/>
            <a:ahLst/>
            <a:cxnLst/>
            <a:rect l="l" t="t" r="r" b="b"/>
            <a:pathLst>
              <a:path w="1200906" h="339256">
                <a:moveTo>
                  <a:pt x="0" y="339256"/>
                </a:moveTo>
                <a:lnTo>
                  <a:pt x="1200906" y="339256"/>
                </a:lnTo>
                <a:lnTo>
                  <a:pt x="1200906" y="0"/>
                </a:lnTo>
                <a:lnTo>
                  <a:pt x="0" y="0"/>
                </a:lnTo>
                <a:lnTo>
                  <a:pt x="0" y="33925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1" name="Freeform 11"/>
          <p:cNvSpPr/>
          <p:nvPr/>
        </p:nvSpPr>
        <p:spPr>
          <a:xfrm>
            <a:off x="7924800" y="0"/>
            <a:ext cx="901813" cy="922572"/>
          </a:xfrm>
          <a:custGeom>
            <a:avLst/>
            <a:gdLst/>
            <a:ahLst/>
            <a:cxnLst/>
            <a:rect l="l" t="t" r="r" b="b"/>
            <a:pathLst>
              <a:path w="1282579" h="1312102">
                <a:moveTo>
                  <a:pt x="0" y="0"/>
                </a:moveTo>
                <a:lnTo>
                  <a:pt x="1282579" y="0"/>
                </a:lnTo>
                <a:lnTo>
                  <a:pt x="1282579" y="1312101"/>
                </a:lnTo>
                <a:lnTo>
                  <a:pt x="0" y="13121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2" name="Freeform 12"/>
          <p:cNvSpPr/>
          <p:nvPr/>
        </p:nvSpPr>
        <p:spPr>
          <a:xfrm flipH="1">
            <a:off x="6950333" y="3048005"/>
            <a:ext cx="901813" cy="922572"/>
          </a:xfrm>
          <a:custGeom>
            <a:avLst/>
            <a:gdLst/>
            <a:ahLst/>
            <a:cxnLst/>
            <a:rect l="l" t="t" r="r" b="b"/>
            <a:pathLst>
              <a:path w="1282579" h="1312102">
                <a:moveTo>
                  <a:pt x="1282579" y="0"/>
                </a:moveTo>
                <a:lnTo>
                  <a:pt x="0" y="0"/>
                </a:lnTo>
                <a:lnTo>
                  <a:pt x="0" y="1312101"/>
                </a:lnTo>
                <a:lnTo>
                  <a:pt x="1282579" y="1312101"/>
                </a:lnTo>
                <a:lnTo>
                  <a:pt x="128257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3" name="Freeform 13"/>
          <p:cNvSpPr/>
          <p:nvPr/>
        </p:nvSpPr>
        <p:spPr>
          <a:xfrm>
            <a:off x="6587132" y="2275192"/>
            <a:ext cx="550217" cy="562882"/>
          </a:xfrm>
          <a:custGeom>
            <a:avLst/>
            <a:gdLst/>
            <a:ahLst/>
            <a:cxnLst/>
            <a:rect l="l" t="t" r="r" b="b"/>
            <a:pathLst>
              <a:path w="782531" h="800543">
                <a:moveTo>
                  <a:pt x="0" y="0"/>
                </a:moveTo>
                <a:lnTo>
                  <a:pt x="782530" y="0"/>
                </a:lnTo>
                <a:lnTo>
                  <a:pt x="782530" y="800543"/>
                </a:lnTo>
                <a:lnTo>
                  <a:pt x="0" y="8005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4" name="Freeform 14"/>
          <p:cNvSpPr/>
          <p:nvPr/>
        </p:nvSpPr>
        <p:spPr>
          <a:xfrm flipH="1">
            <a:off x="2006652" y="2275192"/>
            <a:ext cx="550217" cy="562882"/>
          </a:xfrm>
          <a:custGeom>
            <a:avLst/>
            <a:gdLst/>
            <a:ahLst/>
            <a:cxnLst/>
            <a:rect l="l" t="t" r="r" b="b"/>
            <a:pathLst>
              <a:path w="782531" h="800543">
                <a:moveTo>
                  <a:pt x="782530" y="0"/>
                </a:moveTo>
                <a:lnTo>
                  <a:pt x="0" y="0"/>
                </a:lnTo>
                <a:lnTo>
                  <a:pt x="0" y="800543"/>
                </a:lnTo>
                <a:lnTo>
                  <a:pt x="782530" y="800543"/>
                </a:lnTo>
                <a:lnTo>
                  <a:pt x="78253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20" name="TextBox 20"/>
          <p:cNvSpPr txBox="1"/>
          <p:nvPr/>
        </p:nvSpPr>
        <p:spPr>
          <a:xfrm>
            <a:off x="619055" y="1478548"/>
            <a:ext cx="4072178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50"/>
              </a:lnSpc>
            </a:pPr>
            <a:r>
              <a:rPr lang="vi-VN" sz="1600" kern="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600" dirty="0">
                <a:latin typeface="+mj-lt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Đổi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mới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giáo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dục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phổ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thông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là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yêu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cầu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cấp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thiết</a:t>
            </a:r>
            <a:r>
              <a:rPr lang="en-US" sz="1600" dirty="0" smtClean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nhằm</a:t>
            </a:r>
            <a:r>
              <a:rPr lang="en-US" sz="1600" dirty="0" smtClean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phát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triển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phẩm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chất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năng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lực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học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sinh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yêu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cầu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giáo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viên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chuyển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từ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truyền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thụ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kiến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thức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sang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tổ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chức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hoạt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động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học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tích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cực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lấy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học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sinh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làm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trung</a:t>
            </a:r>
            <a:r>
              <a:rPr lang="en-US" sz="1600" dirty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tâm</a:t>
            </a:r>
            <a:r>
              <a:rPr lang="en-US" sz="1600" dirty="0" smtClean="0">
                <a:solidFill>
                  <a:srgbClr val="272525"/>
                </a:solidFill>
                <a:latin typeface="Times New Roman" panose="02020603050405020304" pitchFamily="18" charset="0"/>
                <a:ea typeface="Lato" pitchFamily="34" charset="-122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57123" y="2337215"/>
            <a:ext cx="3109580" cy="2486106"/>
            <a:chOff x="5557123" y="2337215"/>
            <a:chExt cx="3109580" cy="2486106"/>
          </a:xfrm>
        </p:grpSpPr>
        <p:sp>
          <p:nvSpPr>
            <p:cNvPr id="5" name="Freeform 5"/>
            <p:cNvSpPr/>
            <p:nvPr/>
          </p:nvSpPr>
          <p:spPr>
            <a:xfrm>
              <a:off x="5557123" y="2337215"/>
              <a:ext cx="3109580" cy="2486106"/>
            </a:xfrm>
            <a:custGeom>
              <a:avLst/>
              <a:gdLst/>
              <a:ahLst/>
              <a:cxnLst/>
              <a:rect l="l" t="t" r="r" b="b"/>
              <a:pathLst>
                <a:path w="2944340" h="2248740">
                  <a:moveTo>
                    <a:pt x="0" y="0"/>
                  </a:moveTo>
                  <a:lnTo>
                    <a:pt x="2944340" y="0"/>
                  </a:lnTo>
                  <a:lnTo>
                    <a:pt x="2944340" y="2248740"/>
                  </a:lnTo>
                  <a:lnTo>
                    <a:pt x="0" y="22487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 sz="1266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5768406" y="3245677"/>
              <a:ext cx="2737885" cy="9233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2400"/>
                </a:lnSpc>
              </a:pPr>
              <a:r>
                <a:rPr lang="en-US" sz="1600" dirty="0" err="1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Đặc</a:t>
              </a:r>
              <a:r>
                <a:rPr lang="en-US" sz="1600" dirty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thù</a:t>
              </a:r>
              <a:r>
                <a:rPr lang="en-US" sz="1600" dirty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 smtClean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1600" dirty="0" smtClean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 smtClean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môn</a:t>
              </a:r>
              <a:r>
                <a:rPr lang="en-US" sz="1600" dirty="0" smtClean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Sinh</a:t>
              </a:r>
              <a:r>
                <a:rPr lang="en-US" sz="1600" dirty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 smtClean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1600" dirty="0" smtClean="0">
                  <a:solidFill>
                    <a:srgbClr val="312F2B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1600" dirty="0" err="1" smtClean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1600" dirty="0" smtClean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 smtClean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môn</a:t>
              </a:r>
              <a:r>
                <a:rPr lang="en-US" sz="1600" dirty="0" smtClean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khoa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nghiệm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gắn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bó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chặt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chẽ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với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thực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dirty="0" err="1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tiễn</a:t>
              </a:r>
              <a:r>
                <a:rPr lang="en-US" sz="1600" dirty="0">
                  <a:solidFill>
                    <a:srgbClr val="272525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. 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949724" y="179876"/>
            <a:ext cx="2992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LÍ DO CHỌN ĐỀ TÀI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 rot="2716380" flipV="1">
            <a:off x="5405511" y="1667585"/>
            <a:ext cx="1106978" cy="448417"/>
          </a:xfrm>
          <a:custGeom>
            <a:avLst/>
            <a:gdLst/>
            <a:ahLst/>
            <a:cxnLst/>
            <a:rect l="l" t="t" r="r" b="b"/>
            <a:pathLst>
              <a:path w="1200906" h="339256">
                <a:moveTo>
                  <a:pt x="0" y="339256"/>
                </a:moveTo>
                <a:lnTo>
                  <a:pt x="1200906" y="339256"/>
                </a:lnTo>
                <a:lnTo>
                  <a:pt x="1200906" y="0"/>
                </a:lnTo>
                <a:lnTo>
                  <a:pt x="0" y="0"/>
                </a:lnTo>
                <a:lnTo>
                  <a:pt x="0" y="339256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1" name="Freeform 11"/>
          <p:cNvSpPr/>
          <p:nvPr/>
        </p:nvSpPr>
        <p:spPr>
          <a:xfrm>
            <a:off x="7861792" y="83853"/>
            <a:ext cx="901813" cy="922572"/>
          </a:xfrm>
          <a:custGeom>
            <a:avLst/>
            <a:gdLst/>
            <a:ahLst/>
            <a:cxnLst/>
            <a:rect l="l" t="t" r="r" b="b"/>
            <a:pathLst>
              <a:path w="1282579" h="1312102">
                <a:moveTo>
                  <a:pt x="0" y="0"/>
                </a:moveTo>
                <a:lnTo>
                  <a:pt x="1282579" y="0"/>
                </a:lnTo>
                <a:lnTo>
                  <a:pt x="1282579" y="1312101"/>
                </a:lnTo>
                <a:lnTo>
                  <a:pt x="0" y="13121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2" name="Freeform 12"/>
          <p:cNvSpPr/>
          <p:nvPr/>
        </p:nvSpPr>
        <p:spPr>
          <a:xfrm flipH="1">
            <a:off x="6950333" y="3048005"/>
            <a:ext cx="901813" cy="922572"/>
          </a:xfrm>
          <a:custGeom>
            <a:avLst/>
            <a:gdLst/>
            <a:ahLst/>
            <a:cxnLst/>
            <a:rect l="l" t="t" r="r" b="b"/>
            <a:pathLst>
              <a:path w="1282579" h="1312102">
                <a:moveTo>
                  <a:pt x="1282579" y="0"/>
                </a:moveTo>
                <a:lnTo>
                  <a:pt x="0" y="0"/>
                </a:lnTo>
                <a:lnTo>
                  <a:pt x="0" y="1312101"/>
                </a:lnTo>
                <a:lnTo>
                  <a:pt x="1282579" y="1312101"/>
                </a:lnTo>
                <a:lnTo>
                  <a:pt x="128257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3" name="Freeform 13"/>
          <p:cNvSpPr/>
          <p:nvPr/>
        </p:nvSpPr>
        <p:spPr>
          <a:xfrm>
            <a:off x="6587132" y="2275192"/>
            <a:ext cx="550217" cy="562882"/>
          </a:xfrm>
          <a:custGeom>
            <a:avLst/>
            <a:gdLst/>
            <a:ahLst/>
            <a:cxnLst/>
            <a:rect l="l" t="t" r="r" b="b"/>
            <a:pathLst>
              <a:path w="782531" h="800543">
                <a:moveTo>
                  <a:pt x="0" y="0"/>
                </a:moveTo>
                <a:lnTo>
                  <a:pt x="782530" y="0"/>
                </a:lnTo>
                <a:lnTo>
                  <a:pt x="782530" y="800543"/>
                </a:lnTo>
                <a:lnTo>
                  <a:pt x="0" y="8005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sp>
        <p:nvSpPr>
          <p:cNvPr id="14" name="Freeform 14"/>
          <p:cNvSpPr/>
          <p:nvPr/>
        </p:nvSpPr>
        <p:spPr>
          <a:xfrm flipH="1">
            <a:off x="2006652" y="2275192"/>
            <a:ext cx="550217" cy="562882"/>
          </a:xfrm>
          <a:custGeom>
            <a:avLst/>
            <a:gdLst/>
            <a:ahLst/>
            <a:cxnLst/>
            <a:rect l="l" t="t" r="r" b="b"/>
            <a:pathLst>
              <a:path w="782531" h="800543">
                <a:moveTo>
                  <a:pt x="782530" y="0"/>
                </a:moveTo>
                <a:lnTo>
                  <a:pt x="0" y="0"/>
                </a:lnTo>
                <a:lnTo>
                  <a:pt x="0" y="800543"/>
                </a:lnTo>
                <a:lnTo>
                  <a:pt x="782530" y="800543"/>
                </a:lnTo>
                <a:lnTo>
                  <a:pt x="78253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66"/>
          </a:p>
        </p:txBody>
      </p:sp>
      <p:pic>
        <p:nvPicPr>
          <p:cNvPr id="16" name="Picture 15" descr="C:\Users\Samsung\Desktop\shcm HUYỀN\kim_tu_thap_hoc_tap_1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1541"/>
            <a:ext cx="5113771" cy="4033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4" descr="Cover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4167" r="10000" b="26945"/>
          <a:stretch/>
        </p:blipFill>
        <p:spPr bwMode="auto">
          <a:xfrm>
            <a:off x="5630999" y="2556633"/>
            <a:ext cx="2903429" cy="209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24200" y="61411"/>
            <a:ext cx="2992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LÍ DO CHỌN ĐỀ TÀI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798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285841" y="2112666"/>
            <a:ext cx="1459605" cy="644051"/>
          </a:xfrm>
          <a:custGeom>
            <a:avLst/>
            <a:gdLst/>
            <a:ahLst/>
            <a:cxnLst/>
            <a:rect l="l" t="t" r="r" b="b"/>
            <a:pathLst>
              <a:path w="2919209" h="1288101">
                <a:moveTo>
                  <a:pt x="0" y="0"/>
                </a:moveTo>
                <a:lnTo>
                  <a:pt x="2919209" y="0"/>
                </a:lnTo>
                <a:lnTo>
                  <a:pt x="2919209" y="1288101"/>
                </a:lnTo>
                <a:lnTo>
                  <a:pt x="0" y="12881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5" name="Group 5"/>
          <p:cNvGrpSpPr/>
          <p:nvPr/>
        </p:nvGrpSpPr>
        <p:grpSpPr>
          <a:xfrm>
            <a:off x="1160108" y="1276350"/>
            <a:ext cx="6764692" cy="3234787"/>
            <a:chOff x="0" y="0"/>
            <a:chExt cx="17586912" cy="7502912"/>
          </a:xfrm>
        </p:grpSpPr>
        <p:grpSp>
          <p:nvGrpSpPr>
            <p:cNvPr id="6" name="Group 6"/>
            <p:cNvGrpSpPr/>
            <p:nvPr/>
          </p:nvGrpSpPr>
          <p:grpSpPr>
            <a:xfrm>
              <a:off x="290684" y="304260"/>
              <a:ext cx="17296228" cy="7198652"/>
              <a:chOff x="0" y="0"/>
              <a:chExt cx="3416539" cy="142195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416539" cy="1421956"/>
              </a:xfrm>
              <a:custGeom>
                <a:avLst/>
                <a:gdLst/>
                <a:ahLst/>
                <a:cxnLst/>
                <a:rect l="l" t="t" r="r" b="b"/>
                <a:pathLst>
                  <a:path w="3416539" h="1421956">
                    <a:moveTo>
                      <a:pt x="0" y="0"/>
                    </a:moveTo>
                    <a:lnTo>
                      <a:pt x="3416539" y="0"/>
                    </a:lnTo>
                    <a:lnTo>
                      <a:pt x="3416539" y="1421956"/>
                    </a:lnTo>
                    <a:lnTo>
                      <a:pt x="0" y="1421956"/>
                    </a:lnTo>
                    <a:close/>
                  </a:path>
                </a:pathLst>
              </a:custGeom>
              <a:solidFill>
                <a:srgbClr val="000000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900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3416539" cy="1441006"/>
              </a:xfrm>
              <a:prstGeom prst="rect">
                <a:avLst/>
              </a:prstGeom>
            </p:spPr>
            <p:txBody>
              <a:bodyPr lIns="127000" tIns="127000" rIns="127000" bIns="127000" rtlCol="0" anchor="ctr"/>
              <a:lstStyle/>
              <a:p>
                <a:pPr algn="ctr">
                  <a:lnSpc>
                    <a:spcPts val="5490"/>
                  </a:lnSpc>
                </a:pPr>
                <a:endParaRPr sz="90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17296228" cy="7093368"/>
              <a:chOff x="0" y="0"/>
              <a:chExt cx="3416539" cy="1401159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416539" cy="1401159"/>
              </a:xfrm>
              <a:custGeom>
                <a:avLst/>
                <a:gdLst/>
                <a:ahLst/>
                <a:cxnLst/>
                <a:rect l="l" t="t" r="r" b="b"/>
                <a:pathLst>
                  <a:path w="3416539" h="1401159">
                    <a:moveTo>
                      <a:pt x="0" y="0"/>
                    </a:moveTo>
                    <a:lnTo>
                      <a:pt x="3416539" y="0"/>
                    </a:lnTo>
                    <a:lnTo>
                      <a:pt x="3416539" y="1401159"/>
                    </a:lnTo>
                    <a:lnTo>
                      <a:pt x="0" y="1401159"/>
                    </a:lnTo>
                    <a:close/>
                  </a:path>
                </a:pathLst>
              </a:custGeom>
              <a:solidFill>
                <a:srgbClr val="FFFDE8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 sz="90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3416539" cy="1420209"/>
              </a:xfrm>
              <a:prstGeom prst="rect">
                <a:avLst/>
              </a:prstGeom>
            </p:spPr>
            <p:txBody>
              <a:bodyPr lIns="127000" tIns="127000" rIns="127000" bIns="127000" rtlCol="0" anchor="ctr"/>
              <a:lstStyle/>
              <a:p>
                <a:pPr algn="ctr">
                  <a:lnSpc>
                    <a:spcPts val="5490"/>
                  </a:lnSpc>
                </a:pPr>
                <a:endParaRPr sz="900"/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1745446" y="501406"/>
            <a:ext cx="1052218" cy="1081720"/>
          </a:xfrm>
          <a:custGeom>
            <a:avLst/>
            <a:gdLst/>
            <a:ahLst/>
            <a:cxnLst/>
            <a:rect l="l" t="t" r="r" b="b"/>
            <a:pathLst>
              <a:path w="2104436" h="2163439">
                <a:moveTo>
                  <a:pt x="0" y="0"/>
                </a:moveTo>
                <a:lnTo>
                  <a:pt x="2104436" y="0"/>
                </a:lnTo>
                <a:lnTo>
                  <a:pt x="2104436" y="2163439"/>
                </a:lnTo>
                <a:lnTo>
                  <a:pt x="0" y="21634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3" name="Freeform 13"/>
          <p:cNvSpPr/>
          <p:nvPr/>
        </p:nvSpPr>
        <p:spPr>
          <a:xfrm>
            <a:off x="6402378" y="524335"/>
            <a:ext cx="1052218" cy="1081720"/>
          </a:xfrm>
          <a:custGeom>
            <a:avLst/>
            <a:gdLst/>
            <a:ahLst/>
            <a:cxnLst/>
            <a:rect l="l" t="t" r="r" b="b"/>
            <a:pathLst>
              <a:path w="2104436" h="2163439">
                <a:moveTo>
                  <a:pt x="0" y="0"/>
                </a:moveTo>
                <a:lnTo>
                  <a:pt x="2104436" y="0"/>
                </a:lnTo>
                <a:lnTo>
                  <a:pt x="2104436" y="2163439"/>
                </a:lnTo>
                <a:lnTo>
                  <a:pt x="0" y="21634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5" name="Freeform 15"/>
          <p:cNvSpPr/>
          <p:nvPr/>
        </p:nvSpPr>
        <p:spPr>
          <a:xfrm>
            <a:off x="107295" y="4234843"/>
            <a:ext cx="1052813" cy="1075671"/>
          </a:xfrm>
          <a:custGeom>
            <a:avLst/>
            <a:gdLst/>
            <a:ahLst/>
            <a:cxnLst/>
            <a:rect l="l" t="t" r="r" b="b"/>
            <a:pathLst>
              <a:path w="2105625" h="2151341">
                <a:moveTo>
                  <a:pt x="0" y="0"/>
                </a:moveTo>
                <a:lnTo>
                  <a:pt x="2105625" y="0"/>
                </a:lnTo>
                <a:lnTo>
                  <a:pt x="2105625" y="2151341"/>
                </a:lnTo>
                <a:lnTo>
                  <a:pt x="0" y="2151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6" name="Freeform 16"/>
          <p:cNvSpPr/>
          <p:nvPr/>
        </p:nvSpPr>
        <p:spPr>
          <a:xfrm>
            <a:off x="7406198" y="2959332"/>
            <a:ext cx="1459605" cy="644051"/>
          </a:xfrm>
          <a:custGeom>
            <a:avLst/>
            <a:gdLst/>
            <a:ahLst/>
            <a:cxnLst/>
            <a:rect l="l" t="t" r="r" b="b"/>
            <a:pathLst>
              <a:path w="2919209" h="1288101">
                <a:moveTo>
                  <a:pt x="0" y="0"/>
                </a:moveTo>
                <a:lnTo>
                  <a:pt x="2919209" y="0"/>
                </a:lnTo>
                <a:lnTo>
                  <a:pt x="2919209" y="1288101"/>
                </a:lnTo>
                <a:lnTo>
                  <a:pt x="0" y="12881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7" name="TextBox 17"/>
          <p:cNvSpPr txBox="1"/>
          <p:nvPr/>
        </p:nvSpPr>
        <p:spPr>
          <a:xfrm>
            <a:off x="1655911" y="1863678"/>
            <a:ext cx="5884896" cy="2140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THIẾT KẾ VÀ TỔ CHỨC BÀI HỌC KHTN (PHÂN MÔN SINH HỌC) THEO KỸ THUẬT MẢNH GHÉP 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TẠI 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 THCS CHU VĂN AN, XÃ EA DRÔNG.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3EDFA79-4A68-98DD-F0FE-0A1890CC327F}"/>
              </a:ext>
            </a:extLst>
          </p:cNvPr>
          <p:cNvSpPr txBox="1"/>
          <p:nvPr/>
        </p:nvSpPr>
        <p:spPr>
          <a:xfrm>
            <a:off x="2363590" y="419778"/>
            <a:ext cx="4552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TÊN CHUYÊN ĐỀ</a:t>
            </a:r>
            <a:endParaRPr lang="en-US" sz="24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6023" y="1620025"/>
            <a:ext cx="14610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NỘI DUNG ĐỀ TÀI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6400" y="0"/>
            <a:ext cx="74676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973" y="3522663"/>
            <a:ext cx="5406627" cy="169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973" y="3221435"/>
            <a:ext cx="4505314" cy="143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88072"/>
            <a:ext cx="6158767" cy="114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2159397"/>
            <a:ext cx="1775049" cy="185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2064147"/>
            <a:ext cx="3953745" cy="15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2237979"/>
            <a:ext cx="2989754" cy="80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1797447"/>
            <a:ext cx="2948386" cy="68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9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397" y="2123679"/>
            <a:ext cx="2255164" cy="118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4" y="949722"/>
            <a:ext cx="3169013" cy="7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3" y="517526"/>
            <a:ext cx="3231691" cy="63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853" y="-6351"/>
            <a:ext cx="3290609" cy="112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ov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753" y="822325"/>
            <a:ext cx="1519322" cy="186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over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2059385"/>
            <a:ext cx="1587014" cy="87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75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6023" y="1620025"/>
            <a:ext cx="14610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NỘI DUNG ĐỀ TÀI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76400" y="0"/>
            <a:ext cx="74676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14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150" y="2769004"/>
            <a:ext cx="5188745" cy="21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3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77" y="2831239"/>
            <a:ext cx="3937738" cy="150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78" y="2800350"/>
            <a:ext cx="3790511" cy="93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95" y="2514442"/>
            <a:ext cx="3069548" cy="70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06945"/>
            <a:ext cx="4011716" cy="202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9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882" y="699077"/>
            <a:ext cx="3141919" cy="176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379" y="639541"/>
            <a:ext cx="3002642" cy="135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652" y="391571"/>
            <a:ext cx="3402723" cy="113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559" y="18857"/>
            <a:ext cx="3505131" cy="73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5" descr="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37" y="333518"/>
            <a:ext cx="2842882" cy="167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ove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49" y="1090353"/>
            <a:ext cx="2315816" cy="139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54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6023" y="1620025"/>
            <a:ext cx="14610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NỘI DUNG ĐỀ TÀI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76400" y="0"/>
            <a:ext cx="74676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6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867" y="1989879"/>
            <a:ext cx="5680129" cy="225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869" y="819150"/>
            <a:ext cx="5837122" cy="171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476" y="1340814"/>
            <a:ext cx="2965535" cy="187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53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4512</TotalTime>
  <Words>796</Words>
  <Application>Microsoft Office PowerPoint</Application>
  <PresentationFormat>On-screen Show (16:9)</PresentationFormat>
  <Paragraphs>90</Paragraphs>
  <Slides>19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맑은 고딕</vt:lpstr>
      <vt:lpstr>Aptos</vt:lpstr>
      <vt:lpstr>Arial</vt:lpstr>
      <vt:lpstr>Bricolage Grotesque Bold</vt:lpstr>
      <vt:lpstr>Calibri</vt:lpstr>
      <vt:lpstr>Calibri Light</vt:lpstr>
      <vt:lpstr>Lato</vt:lpstr>
      <vt:lpstr>Segoe UI Black</vt:lpstr>
      <vt:lpstr>Tahoma</vt:lpstr>
      <vt:lpstr>Times New Roman</vt:lpstr>
      <vt:lpstr>Verdana</vt:lpstr>
      <vt:lpstr>仓耳玄三M W05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SỐ LƯU Ý KHI TỔ CHỨC DẠY HỌC THEO  KỸ THUẬT MẢNH GHÉP</vt:lpstr>
      <vt:lpstr>VÍ DỤ ÁP DỤNG TRONG BÀI HỌC MÔN KHTN (PHÂN MÔN SINH HỌC)  Bài 24. VIRUS Mục I. Đặc điểm virus (KHTN6 - Sách CTST)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Samsung</cp:lastModifiedBy>
  <cp:revision>237</cp:revision>
  <cp:lastPrinted>2021-12-28T01:45:29Z</cp:lastPrinted>
  <dcterms:created xsi:type="dcterms:W3CDTF">2021-12-27T12:42:13Z</dcterms:created>
  <dcterms:modified xsi:type="dcterms:W3CDTF">2026-03-03T15:11:53Z</dcterms:modified>
</cp:coreProperties>
</file>